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Lst>
  <p:notesMasterIdLst>
    <p:notesMasterId r:id="rId23"/>
  </p:notesMasterIdLst>
  <p:handoutMasterIdLst>
    <p:handoutMasterId r:id="rId24"/>
  </p:handoutMasterIdLst>
  <p:sldIdLst>
    <p:sldId id="421" r:id="rId6"/>
    <p:sldId id="473" r:id="rId7"/>
    <p:sldId id="485" r:id="rId8"/>
    <p:sldId id="502" r:id="rId9"/>
    <p:sldId id="489" r:id="rId10"/>
    <p:sldId id="488" r:id="rId11"/>
    <p:sldId id="498" r:id="rId12"/>
    <p:sldId id="503" r:id="rId13"/>
    <p:sldId id="494" r:id="rId14"/>
    <p:sldId id="500" r:id="rId15"/>
    <p:sldId id="504" r:id="rId16"/>
    <p:sldId id="501" r:id="rId17"/>
    <p:sldId id="492" r:id="rId18"/>
    <p:sldId id="486" r:id="rId19"/>
    <p:sldId id="474" r:id="rId20"/>
    <p:sldId id="475" r:id="rId21"/>
    <p:sldId id="497" r:id="rId22"/>
  </p:sldIdLst>
  <p:sldSz cx="9144000" cy="5143500" type="screen16x9"/>
  <p:notesSz cx="6858000" cy="9144000"/>
  <p:custDataLst>
    <p:tags r:id="rId25"/>
  </p:custDataLst>
  <p:defaultTextStyle>
    <a:defPPr>
      <a:defRPr lang="en-US"/>
    </a:defPPr>
    <a:lvl1pPr algn="l" rtl="0" fontAlgn="base">
      <a:spcBef>
        <a:spcPct val="0"/>
      </a:spcBef>
      <a:spcAft>
        <a:spcPct val="0"/>
      </a:spcAft>
      <a:defRPr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p:defaultTextStyle>
  <p:extLst>
    <p:ext uri="{521415D9-36F7-43E2-AB2F-B90AF26B5E84}">
      <p14:sectionLst xmlns:p14="http://schemas.microsoft.com/office/powerpoint/2010/main">
        <p14:section name="Main" id="{29DD62CD-A383-494E-9B27-26FA35770EDD}">
          <p14:sldIdLst>
            <p14:sldId id="421"/>
            <p14:sldId id="473"/>
            <p14:sldId id="485"/>
            <p14:sldId id="502"/>
            <p14:sldId id="489"/>
            <p14:sldId id="488"/>
            <p14:sldId id="498"/>
            <p14:sldId id="503"/>
            <p14:sldId id="494"/>
            <p14:sldId id="500"/>
            <p14:sldId id="504"/>
            <p14:sldId id="501"/>
            <p14:sldId id="492"/>
            <p14:sldId id="486"/>
            <p14:sldId id="474"/>
            <p14:sldId id="475"/>
          </p14:sldIdLst>
        </p14:section>
        <p14:section name="Backup" id="{E171BBA9-CBA5-AA4F-A2AD-14A65AB0E669}">
          <p14:sldIdLst>
            <p14:sldId id="497"/>
          </p14:sldIdLst>
        </p14:section>
      </p14:sectionLst>
    </p:ext>
    <p:ext uri="{EFAFB233-063F-42B5-8137-9DF3F51BA10A}">
      <p15:sldGuideLst xmlns:p15="http://schemas.microsoft.com/office/powerpoint/2012/main">
        <p15:guide id="1" orient="horz" pos="2159">
          <p15:clr>
            <a:srgbClr val="A4A3A4"/>
          </p15:clr>
        </p15:guide>
        <p15:guide id="2" pos="5396">
          <p15:clr>
            <a:srgbClr val="A4A3A4"/>
          </p15:clr>
        </p15:guide>
        <p15:guide id="3" orient="horz" pos="16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CCAD"/>
    <a:srgbClr val="54BDA0"/>
    <a:srgbClr val="47FDB8"/>
    <a:srgbClr val="73FDD6"/>
    <a:srgbClr val="660066"/>
    <a:srgbClr val="A50021"/>
    <a:srgbClr val="00CC00"/>
    <a:srgbClr val="FFD347"/>
    <a:srgbClr val="005C2A"/>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5" autoAdjust="0"/>
    <p:restoredTop sz="80625" autoAdjust="0"/>
  </p:normalViewPr>
  <p:slideViewPr>
    <p:cSldViewPr snapToGrid="0">
      <p:cViewPr varScale="1">
        <p:scale>
          <a:sx n="101" d="100"/>
          <a:sy n="101" d="100"/>
        </p:scale>
        <p:origin x="1392" y="184"/>
      </p:cViewPr>
      <p:guideLst>
        <p:guide orient="horz" pos="2159"/>
        <p:guide pos="5396"/>
        <p:guide orient="horz" pos="1619"/>
      </p:guideLst>
    </p:cSldViewPr>
  </p:slideViewPr>
  <p:notesTextViewPr>
    <p:cViewPr>
      <p:scale>
        <a:sx n="110" d="100"/>
        <a:sy n="110" d="100"/>
      </p:scale>
      <p:origin x="0" y="0"/>
    </p:cViewPr>
  </p:notesTextViewPr>
  <p:sorterViewPr>
    <p:cViewPr varScale="1">
      <p:scale>
        <a:sx n="1" d="1"/>
        <a:sy n="1" d="1"/>
      </p:scale>
      <p:origin x="0" y="-64"/>
    </p:cViewPr>
  </p:sorterViewPr>
  <p:notesViewPr>
    <p:cSldViewPr snapToGrid="0">
      <p:cViewPr varScale="1">
        <p:scale>
          <a:sx n="52" d="100"/>
          <a:sy n="52" d="100"/>
        </p:scale>
        <p:origin x="-181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65D252-6CEE-43C7-A890-422369A0C9E9}" type="datetimeFigureOut">
              <a:rPr lang="en-US" smtClean="0"/>
              <a:t>6/13/20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A30C6-04AB-4DBC-9D78-4EEA727DED71}" type="slidenum">
              <a:rPr lang="en-US" smtClean="0"/>
              <a:t>‹#›</a:t>
            </a:fld>
            <a:endParaRPr lang="en-US"/>
          </a:p>
        </p:txBody>
      </p:sp>
    </p:spTree>
    <p:extLst>
      <p:ext uri="{BB962C8B-B14F-4D97-AF65-F5344CB8AC3E}">
        <p14:creationId xmlns:p14="http://schemas.microsoft.com/office/powerpoint/2010/main" val="43002671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a:p>
            <a:pPr>
              <a:defRPr/>
            </a:pPr>
            <a:endParaRPr lang="en-US"/>
          </a:p>
        </p:txBody>
      </p:sp>
      <p:sp>
        <p:nvSpPr>
          <p:cNvPr id="1259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1259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59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a:p>
            <a:pPr>
              <a:defRPr/>
            </a:pPr>
            <a:endParaRPr lang="en-US"/>
          </a:p>
        </p:txBody>
      </p:sp>
      <p:sp>
        <p:nvSpPr>
          <p:cNvPr id="1259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6C2B205D-311F-449C-BC2F-DB011333AA54}" type="slidenum">
              <a:rPr lang="en-US"/>
              <a:pPr>
                <a:defRPr/>
              </a:pPr>
              <a:t>‹#›</a:t>
            </a:fld>
            <a:endParaRPr lang="en-US"/>
          </a:p>
        </p:txBody>
      </p:sp>
    </p:spTree>
    <p:extLst>
      <p:ext uri="{BB962C8B-B14F-4D97-AF65-F5344CB8AC3E}">
        <p14:creationId xmlns:p14="http://schemas.microsoft.com/office/powerpoint/2010/main" val="1844578157"/>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eaLnBrk="0" hangingPunct="0"/>
            <a:r>
              <a:rPr lang="en-US" sz="1200" b="0" i="0" kern="1200" dirty="0">
                <a:solidFill>
                  <a:schemeClr val="tx1"/>
                </a:solidFill>
                <a:effectLst/>
                <a:latin typeface="Arial" charset="0"/>
                <a:ea typeface="+mn-ea"/>
                <a:cs typeface="Arial" charset="0"/>
              </a:rPr>
              <a:t>Abstract:</a:t>
            </a:r>
            <a:r>
              <a:rPr lang="en-US" sz="1200" b="0" i="0" kern="1200" baseline="0" dirty="0">
                <a:solidFill>
                  <a:schemeClr val="tx1"/>
                </a:solidFill>
                <a:effectLst/>
                <a:latin typeface="Arial" charset="0"/>
                <a:ea typeface="+mn-ea"/>
                <a:cs typeface="Arial" charset="0"/>
              </a:rPr>
              <a:t> </a:t>
            </a:r>
            <a:r>
              <a:rPr lang="en-US" sz="1200" b="0" i="0" kern="1200" dirty="0">
                <a:solidFill>
                  <a:schemeClr val="tx1"/>
                </a:solidFill>
                <a:effectLst/>
                <a:latin typeface="Arial" charset="0"/>
                <a:ea typeface="+mn-ea"/>
                <a:cs typeface="Arial" charset="0"/>
              </a:rPr>
              <a:t>‎</a:t>
            </a:r>
            <a:r>
              <a:rPr lang="en-US" altLang="en-US" sz="1200" dirty="0">
                <a:latin typeface="Arial" panose="020B0604020202020204" pitchFamily="34" charset="0"/>
                <a:ea typeface="Times New Roman" panose="02020603050405020304" pitchFamily="18" charset="0"/>
              </a:rPr>
              <a:t>As Agile and DevOps practices continue to challenge the status quo and improve business outcomes, large companies need to learn how to scale these practices across large, complex systems composed of hardware, firmware, and software. The ability to iterate and deploy faster requires companies to adapt to changing needs, reduce cycle time for delivery, increase value for money, and leverage innovations. An industry-wide misconception is that this form of rapid iteration is only for software or small applications and systems.  For large cyber-physical solutions, software is only one part of the value stream leading us to consider the implication and the application of Agile DevOps principles across the entire end-to-end flow. When adopting Agile and DevOps principles to </a:t>
            </a:r>
            <a:r>
              <a:rPr lang="en-US" altLang="en-US" sz="1200" dirty="0">
                <a:solidFill>
                  <a:srgbClr val="000000"/>
                </a:solidFill>
                <a:latin typeface="Arial" panose="020B0604020202020204" pitchFamily="34" charset="0"/>
                <a:ea typeface="Times New Roman" panose="02020603050405020304" pitchFamily="18" charset="0"/>
              </a:rPr>
              <a:t>developing products it is important to understand flow of value throughout the value stream and to identify the constraints within the system. </a:t>
            </a:r>
            <a:endParaRPr lang="en-US" altLang="en-US" sz="1200" dirty="0">
              <a:latin typeface="Arial" panose="020B0604020202020204" pitchFamily="34" charset="0"/>
            </a:endParaRPr>
          </a:p>
          <a:p>
            <a:pPr lvl="0" eaLnBrk="0" hangingPunct="0"/>
            <a:r>
              <a:rPr lang="en-US" altLang="en-US" sz="1200" u="sng" dirty="0">
                <a:solidFill>
                  <a:srgbClr val="008080"/>
                </a:solidFill>
                <a:latin typeface="Arial" panose="020B0604020202020204" pitchFamily="34" charset="0"/>
                <a:ea typeface="Times New Roman" panose="02020603050405020304" pitchFamily="18" charset="0"/>
              </a:rPr>
              <a:t>In our previously published DevOps Enterprise Forum papers from 2018-2019 Industrial DevOps: Applying DevOps and Continuous Delivery to Significant Cyber-Physical Systems, we described a set of principles that development organizations can use to bring the power of Agile and DevOps to the build and maintenance of large-scale, cyber-physical systems such as vehicles, robots, complex medical devices, defense weaponry, and others. We introduced the term “Industrial DevOps” to expand the definition of DevOps in order to enable significant, cyber-physical system development programs to be more responsive to changing needs while also reducing lead times. </a:t>
            </a:r>
            <a:endParaRPr lang="en-US" altLang="en-US" sz="1200" dirty="0">
              <a:latin typeface="Arial" panose="020B0604020202020204" pitchFamily="34" charset="0"/>
            </a:endParaRPr>
          </a:p>
          <a:p>
            <a:pPr lvl="0" eaLnBrk="0" hangingPunct="0"/>
            <a:r>
              <a:rPr lang="en-US" altLang="en-US" sz="1200" dirty="0">
                <a:solidFill>
                  <a:srgbClr val="FF0000"/>
                </a:solidFill>
                <a:latin typeface="Arial" panose="020B0604020202020204" pitchFamily="34" charset="0"/>
                <a:ea typeface="Times New Roman" panose="02020603050405020304" pitchFamily="18" charset="0"/>
              </a:rPr>
              <a:t>In this presentation, we will demonstrate the importance of </a:t>
            </a:r>
            <a:r>
              <a:rPr lang="en-US" altLang="en-US" sz="1200" u="sng" dirty="0">
                <a:solidFill>
                  <a:srgbClr val="FF0000"/>
                </a:solidFill>
                <a:latin typeface="Arial" panose="020B0604020202020204" pitchFamily="34" charset="0"/>
                <a:ea typeface="Times New Roman" panose="02020603050405020304" pitchFamily="18" charset="0"/>
              </a:rPr>
              <a:t>Industrial DevOps, </a:t>
            </a:r>
            <a:r>
              <a:rPr lang="en-US" altLang="en-US" sz="1200" dirty="0">
                <a:solidFill>
                  <a:srgbClr val="FF0000"/>
                </a:solidFill>
                <a:latin typeface="Arial" panose="020B0604020202020204" pitchFamily="34" charset="0"/>
                <a:ea typeface="Times New Roman" panose="02020603050405020304" pitchFamily="18" charset="0"/>
              </a:rPr>
              <a:t>systems thinking and value stream identification to understand flow, theory of constraints, and organizing around value.  We will share lessons that take us from value stream identification to building teams in this new way of working. We will also share lessons for building teams that includes an environment where we create a learning and collaboration culture.</a:t>
            </a:r>
            <a:endParaRPr lang="en-US" altLang="en-US" sz="1200" dirty="0">
              <a:solidFill>
                <a:srgbClr val="FF0000"/>
              </a:solidFill>
              <a:latin typeface="Arial" panose="020B0604020202020204" pitchFamily="34" charset="0"/>
            </a:endParaRPr>
          </a:p>
          <a:p>
            <a:pPr lvl="0" eaLnBrk="0" hangingPunct="0"/>
            <a:r>
              <a:rPr lang="en-US" altLang="en-US" sz="1200" dirty="0">
                <a:solidFill>
                  <a:srgbClr val="FF0000"/>
                </a:solidFill>
                <a:latin typeface="Arial" panose="020B0604020202020204" pitchFamily="34" charset="0"/>
                <a:ea typeface="Times New Roman" panose="02020603050405020304" pitchFamily="18" charset="0"/>
              </a:rPr>
              <a:t>These concepts and examples build off the </a:t>
            </a:r>
            <a:r>
              <a:rPr lang="en-US" altLang="en-US" sz="1200" b="1" dirty="0">
                <a:solidFill>
                  <a:srgbClr val="FF0000"/>
                </a:solidFill>
                <a:latin typeface="Arial" panose="020B0604020202020204" pitchFamily="34" charset="0"/>
                <a:ea typeface="Times New Roman" panose="02020603050405020304" pitchFamily="18" charset="0"/>
              </a:rPr>
              <a:t>Industrial DevOps </a:t>
            </a:r>
            <a:r>
              <a:rPr lang="en-US" altLang="en-US" sz="1200" dirty="0">
                <a:solidFill>
                  <a:srgbClr val="FF0000"/>
                </a:solidFill>
                <a:latin typeface="Arial" panose="020B0604020202020204" pitchFamily="34" charset="0"/>
                <a:ea typeface="Times New Roman" panose="02020603050405020304" pitchFamily="18" charset="0"/>
              </a:rPr>
              <a:t>papers, which have been published in coordination with IT Revolution (Gene Kim) and co-authored with Northrop Grumman, Lockheed Martin, </a:t>
            </a:r>
            <a:r>
              <a:rPr lang="en-US" altLang="en-US" sz="1200" dirty="0" err="1">
                <a:solidFill>
                  <a:srgbClr val="FF0000"/>
                </a:solidFill>
                <a:latin typeface="Arial" panose="020B0604020202020204" pitchFamily="34" charset="0"/>
                <a:ea typeface="Times New Roman" panose="02020603050405020304" pitchFamily="18" charset="0"/>
              </a:rPr>
              <a:t>Xebia</a:t>
            </a:r>
            <a:r>
              <a:rPr lang="en-US" altLang="en-US" sz="1200" dirty="0">
                <a:solidFill>
                  <a:srgbClr val="FF0000"/>
                </a:solidFill>
                <a:latin typeface="Arial" panose="020B0604020202020204" pitchFamily="34" charset="0"/>
                <a:ea typeface="Times New Roman" panose="02020603050405020304" pitchFamily="18" charset="0"/>
              </a:rPr>
              <a:t> Lab, Scaled Agile Inc., and other companies from industry.</a:t>
            </a:r>
            <a:endParaRPr lang="en-US" altLang="en-US" sz="1200" dirty="0">
              <a:solidFill>
                <a:srgbClr val="FF0000"/>
              </a:solidFill>
              <a:latin typeface="Arial" panose="020B0604020202020204" pitchFamily="34" charset="0"/>
            </a:endParaRPr>
          </a:p>
          <a:p>
            <a:pPr lvl="0" eaLnBrk="0" hangingPunct="0"/>
            <a:r>
              <a:rPr lang="en-US" altLang="en-US" sz="1200" dirty="0">
                <a:solidFill>
                  <a:srgbClr val="FF0000"/>
                </a:solidFill>
                <a:latin typeface="Arial" panose="020B0604020202020204" pitchFamily="34" charset="0"/>
                <a:ea typeface="Times New Roman" panose="02020603050405020304" pitchFamily="18" charset="0"/>
              </a:rPr>
              <a:t>Learning Objectives:</a:t>
            </a:r>
            <a:endParaRPr lang="en-US" altLang="en-US" sz="1200" dirty="0">
              <a:solidFill>
                <a:srgbClr val="FF0000"/>
              </a:solidFill>
              <a:latin typeface="Arial" panose="020B0604020202020204" pitchFamily="34" charset="0"/>
            </a:endParaRPr>
          </a:p>
          <a:p>
            <a:pPr lvl="0" eaLnBrk="0" hangingPunct="0">
              <a:buFontTx/>
              <a:buChar char="•"/>
            </a:pPr>
            <a:r>
              <a:rPr lang="en-US" altLang="en-US" sz="1200" dirty="0">
                <a:solidFill>
                  <a:srgbClr val="FF0000"/>
                </a:solidFill>
                <a:latin typeface="Arial" panose="020B0604020202020204" pitchFamily="34" charset="0"/>
                <a:ea typeface="Times New Roman" panose="02020603050405020304" pitchFamily="18" charset="0"/>
              </a:rPr>
              <a:t>Apply systems thinking by looking across the value stream and what this means for solutions including hardware and software teams</a:t>
            </a:r>
          </a:p>
          <a:p>
            <a:pPr lvl="0" eaLnBrk="0" hangingPunct="0">
              <a:buFontTx/>
              <a:buChar char="•"/>
            </a:pPr>
            <a:r>
              <a:rPr lang="en-US" altLang="en-US" sz="1200" dirty="0">
                <a:solidFill>
                  <a:srgbClr val="FF0000"/>
                </a:solidFill>
                <a:latin typeface="Arial" panose="020B0604020202020204" pitchFamily="34" charset="0"/>
                <a:ea typeface="Times New Roman" panose="02020603050405020304" pitchFamily="18" charset="0"/>
              </a:rPr>
              <a:t>Understand the importance of value stream mapping</a:t>
            </a:r>
          </a:p>
          <a:p>
            <a:pPr lvl="0" eaLnBrk="0" hangingPunct="0">
              <a:buFontTx/>
              <a:buChar char="•"/>
            </a:pPr>
            <a:r>
              <a:rPr lang="en-US" altLang="en-US" sz="1200" dirty="0">
                <a:solidFill>
                  <a:srgbClr val="FF0000"/>
                </a:solidFill>
                <a:latin typeface="Arial" panose="020B0604020202020204" pitchFamily="34" charset="0"/>
                <a:ea typeface="Times New Roman" panose="02020603050405020304" pitchFamily="18" charset="0"/>
              </a:rPr>
              <a:t>Share ways for building the skills, knowledge, and experience of the workers in a high collaborative environment </a:t>
            </a:r>
            <a:endParaRPr lang="en-US" altLang="en-US" sz="1200" dirty="0">
              <a:solidFill>
                <a:srgbClr val="FF0000"/>
              </a:solidFill>
              <a:latin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6C2B205D-311F-449C-BC2F-DB011333AA54}" type="slidenum">
              <a:rPr lang="en-US" smtClean="0"/>
              <a:pPr>
                <a:defRPr/>
              </a:pPr>
              <a:t>1</a:t>
            </a:fld>
            <a:endParaRPr lang="en-US"/>
          </a:p>
        </p:txBody>
      </p:sp>
    </p:spTree>
    <p:extLst>
      <p:ext uri="{BB962C8B-B14F-4D97-AF65-F5344CB8AC3E}">
        <p14:creationId xmlns:p14="http://schemas.microsoft.com/office/powerpoint/2010/main" val="773855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 should have a roadmap that is ever evolving to meet needs of stakeholders.</a:t>
            </a:r>
          </a:p>
          <a:p>
            <a:r>
              <a:rPr lang="en-US" dirty="0"/>
              <a:t>We should align roadmap cadence for System and Cultural</a:t>
            </a:r>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11</a:t>
            </a:fld>
            <a:endParaRPr lang="en-US"/>
          </a:p>
        </p:txBody>
      </p:sp>
    </p:spTree>
    <p:extLst>
      <p:ext uri="{BB962C8B-B14F-4D97-AF65-F5344CB8AC3E}">
        <p14:creationId xmlns:p14="http://schemas.microsoft.com/office/powerpoint/2010/main" val="1027420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baseline="0" dirty="0"/>
              <a:t>Team Topologies (p. 67 Successful team patterns)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We will share lessons that take us from value stream identification to building teams in this new way of working. We will also share lessons for building teams that includes an environment where we create a learning and collaboration culture.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As Alset transitioned to apply Industrial DevOps principles and practices across the organization, it came to understand that many of the barriers to implementation stemmed from </a:t>
            </a:r>
            <a:r>
              <a:rPr lang="en-US" sz="1200" kern="1200" dirty="0" err="1">
                <a:solidFill>
                  <a:schemeClr val="tx1"/>
                </a:solidFill>
                <a:effectLst/>
                <a:latin typeface="Arial" charset="0"/>
                <a:ea typeface="+mn-ea"/>
                <a:cs typeface="Arial" charset="0"/>
              </a:rPr>
              <a:t>Alset’s</a:t>
            </a:r>
            <a:r>
              <a:rPr lang="en-US" sz="1200" kern="1200" dirty="0">
                <a:solidFill>
                  <a:schemeClr val="tx1"/>
                </a:solidFill>
                <a:effectLst/>
                <a:latin typeface="Arial" charset="0"/>
                <a:ea typeface="+mn-ea"/>
                <a:cs typeface="Arial" charset="0"/>
              </a:rPr>
              <a:t> organizational culture. According to Edgar Schein’s model for </a:t>
            </a:r>
            <a:r>
              <a:rPr lang="en-US" sz="1200" i="1" kern="1200" dirty="0">
                <a:solidFill>
                  <a:schemeClr val="tx1"/>
                </a:solidFill>
                <a:effectLst/>
                <a:latin typeface="Arial" charset="0"/>
                <a:ea typeface="+mn-ea"/>
                <a:cs typeface="Arial" charset="0"/>
              </a:rPr>
              <a:t>Organizational Culture (1980), </a:t>
            </a:r>
            <a:r>
              <a:rPr lang="en-US" sz="1200" kern="1200" dirty="0">
                <a:solidFill>
                  <a:schemeClr val="tx1"/>
                </a:solidFill>
                <a:effectLst/>
                <a:latin typeface="Arial" charset="0"/>
                <a:ea typeface="+mn-ea"/>
                <a:cs typeface="Arial" charset="0"/>
              </a:rPr>
              <a:t>an organization’s culture consists of both observable behaviors and processes (artifacts), as well as the unobservable espoused values and basic assumptions (Figure XYZ). Culture is not merely the “what” of how things are done but also the “why” such as the underlying beliefs. </a:t>
            </a:r>
          </a:p>
          <a:p>
            <a:endParaRPr lang="en-US" dirty="0"/>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12</a:t>
            </a:fld>
            <a:endParaRPr lang="en-US"/>
          </a:p>
        </p:txBody>
      </p:sp>
    </p:spTree>
    <p:extLst>
      <p:ext uri="{BB962C8B-B14F-4D97-AF65-F5344CB8AC3E}">
        <p14:creationId xmlns:p14="http://schemas.microsoft.com/office/powerpoint/2010/main" val="369033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abstract:</a:t>
            </a:r>
            <a:r>
              <a:rPr lang="en-US" baseline="0" dirty="0"/>
              <a:t> </a:t>
            </a:r>
            <a:r>
              <a:rPr lang="en-US" altLang="en-US" sz="1200" i="1" kern="1200" dirty="0">
                <a:solidFill>
                  <a:srgbClr val="FF0000"/>
                </a:solidFill>
                <a:ea typeface="Times New Roman" panose="02020603050405020304" pitchFamily="18" charset="0"/>
                <a:cs typeface="Arial" charset="0"/>
              </a:rPr>
              <a:t>Share ways for building the skills, knowledge, and experience of the workers in a high collaborative environment </a:t>
            </a:r>
            <a:endParaRPr lang="en-US" altLang="en-US" sz="1200" i="1" kern="1200" dirty="0">
              <a:solidFill>
                <a:srgbClr val="FF0000"/>
              </a:solidFill>
              <a:cs typeface="Arial" charset="0"/>
            </a:endParaRPr>
          </a:p>
          <a:p>
            <a:r>
              <a:rPr lang="en-US" dirty="0"/>
              <a:t>Reference </a:t>
            </a:r>
            <a:r>
              <a:rPr lang="en-US" baseline="0" dirty="0"/>
              <a:t>Team Topologies (p. 67 Successful team patterns)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We will share lessons that take us from value stream identification to building teams in this new way of working. We will also share lessons for building teams that includes an environment where we create a learning and collaboration culture.</a:t>
            </a:r>
          </a:p>
          <a:p>
            <a:endParaRPr lang="en-US" dirty="0"/>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17</a:t>
            </a:fld>
            <a:endParaRPr lang="en-US"/>
          </a:p>
        </p:txBody>
      </p:sp>
    </p:spTree>
    <p:extLst>
      <p:ext uri="{BB962C8B-B14F-4D97-AF65-F5344CB8AC3E}">
        <p14:creationId xmlns:p14="http://schemas.microsoft.com/office/powerpoint/2010/main" val="112804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companies with similar products and services enabling them to experience similar challenges</a:t>
            </a:r>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3</a:t>
            </a:fld>
            <a:endParaRPr lang="en-US"/>
          </a:p>
        </p:txBody>
      </p:sp>
    </p:spTree>
    <p:extLst>
      <p:ext uri="{BB962C8B-B14F-4D97-AF65-F5344CB8AC3E}">
        <p14:creationId xmlns:p14="http://schemas.microsoft.com/office/powerpoint/2010/main" val="337441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one of these problems are difficult independently, together they are incredible</a:t>
            </a:r>
          </a:p>
          <a:p>
            <a:r>
              <a:rPr lang="en-US" dirty="0"/>
              <a:t>This is a multi-dimensional problem</a:t>
            </a:r>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4</a:t>
            </a:fld>
            <a:endParaRPr lang="en-US"/>
          </a:p>
        </p:txBody>
      </p:sp>
    </p:spTree>
    <p:extLst>
      <p:ext uri="{BB962C8B-B14F-4D97-AF65-F5344CB8AC3E}">
        <p14:creationId xmlns:p14="http://schemas.microsoft.com/office/powerpoint/2010/main" val="349394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Common principles when implementing industrial DevOps, It is interesting that each of these can be viewed from a system or a cultural context.</a:t>
            </a:r>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5</a:t>
            </a:fld>
            <a:endParaRPr lang="en-US"/>
          </a:p>
        </p:txBody>
      </p:sp>
    </p:spTree>
    <p:extLst>
      <p:ext uri="{BB962C8B-B14F-4D97-AF65-F5344CB8AC3E}">
        <p14:creationId xmlns:p14="http://schemas.microsoft.com/office/powerpoint/2010/main" val="3687464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working with a complex system of systems, The culture and organization is part of the greater system.</a:t>
            </a:r>
          </a:p>
          <a:p>
            <a:r>
              <a:rPr lang="en-US" dirty="0"/>
              <a:t>Even the simplest organizational structure introduces complexity, but many large companies introduce matrix </a:t>
            </a:r>
          </a:p>
          <a:p>
            <a:r>
              <a:rPr lang="en-US" dirty="0"/>
              <a:t>Organizations. We need to architect the system and the culture</a:t>
            </a:r>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6</a:t>
            </a:fld>
            <a:endParaRPr lang="en-US"/>
          </a:p>
        </p:txBody>
      </p:sp>
    </p:spTree>
    <p:extLst>
      <p:ext uri="{BB962C8B-B14F-4D97-AF65-F5344CB8AC3E}">
        <p14:creationId xmlns:p14="http://schemas.microsoft.com/office/powerpoint/2010/main" val="429380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kern="1200" dirty="0">
                <a:solidFill>
                  <a:schemeClr val="tx1"/>
                </a:solidFill>
                <a:effectLst/>
                <a:latin typeface="Arial" charset="0"/>
                <a:ea typeface="+mn-ea"/>
                <a:cs typeface="Arial" charset="0"/>
              </a:rPr>
              <a:t>In addition, we describe changes that Alset implemented to take advantage of the </a:t>
            </a:r>
            <a:r>
              <a:rPr lang="en-US" sz="1200" b="1" kern="1200" dirty="0">
                <a:solidFill>
                  <a:schemeClr val="tx1"/>
                </a:solidFill>
                <a:effectLst/>
                <a:latin typeface="Arial" charset="0"/>
                <a:ea typeface="+mn-ea"/>
                <a:cs typeface="Arial" charset="0"/>
              </a:rPr>
              <a:t>dynamic learning and feedback loops</a:t>
            </a:r>
            <a:r>
              <a:rPr lang="en-US" sz="1200" kern="1200" dirty="0">
                <a:solidFill>
                  <a:schemeClr val="tx1"/>
                </a:solidFill>
                <a:effectLst/>
                <a:latin typeface="Arial" charset="0"/>
                <a:ea typeface="+mn-ea"/>
                <a:cs typeface="Arial" charset="0"/>
              </a:rPr>
              <a:t>, as well as </a:t>
            </a:r>
            <a:r>
              <a:rPr lang="en-US" sz="1200" b="1" kern="1200" dirty="0">
                <a:solidFill>
                  <a:schemeClr val="tx1"/>
                </a:solidFill>
                <a:effectLst/>
                <a:latin typeface="Arial" charset="0"/>
                <a:ea typeface="+mn-ea"/>
                <a:cs typeface="Arial" charset="0"/>
              </a:rPr>
              <a:t>intentional culture architecture design </a:t>
            </a:r>
            <a:r>
              <a:rPr lang="en-US" sz="1200" kern="1200" dirty="0">
                <a:solidFill>
                  <a:schemeClr val="tx1"/>
                </a:solidFill>
                <a:effectLst/>
                <a:latin typeface="Arial" charset="0"/>
                <a:ea typeface="+mn-ea"/>
                <a:cs typeface="Arial" charset="0"/>
              </a:rPr>
              <a:t>to ensure that DevOps principles were embraced and gained lasting traction throughout the organization.</a:t>
            </a:r>
          </a:p>
          <a:p>
            <a:endParaRPr dirty="0"/>
          </a:p>
        </p:txBody>
      </p:sp>
      <p:sp>
        <p:nvSpPr>
          <p:cNvPr id="91" name="Google Shape;9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5522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in Industrial DevOps applied we focused on the system and have seen that is not enough</a:t>
            </a:r>
          </a:p>
          <a:p>
            <a:r>
              <a:rPr lang="en-US" dirty="0"/>
              <a:t>As </a:t>
            </a:r>
            <a:r>
              <a:rPr lang="en-US" dirty="0" err="1"/>
              <a:t>Alset</a:t>
            </a:r>
            <a:r>
              <a:rPr lang="en-US" dirty="0"/>
              <a:t> moves to update their system to meet business goals, they realize they need to be intentional </a:t>
            </a:r>
          </a:p>
          <a:p>
            <a:r>
              <a:rPr lang="en-US" dirty="0"/>
              <a:t>about both architecting the system and the culture. This year we introduced Noel who is a technical leader at </a:t>
            </a:r>
            <a:r>
              <a:rPr lang="en-US" dirty="0" err="1"/>
              <a:t>Alset</a:t>
            </a:r>
            <a:r>
              <a:rPr lang="en-US" dirty="0"/>
              <a:t>.</a:t>
            </a:r>
          </a:p>
          <a:p>
            <a:r>
              <a:rPr lang="en-US" dirty="0"/>
              <a:t>When he implemented the technical changes to meet the goals outlined, he failed to include quality from operations excellence.</a:t>
            </a:r>
          </a:p>
          <a:p>
            <a:r>
              <a:rPr lang="en-US" dirty="0"/>
              <a:t>Although they were able to complete the changes on time, the teams were not allowed to ship.</a:t>
            </a:r>
          </a:p>
          <a:p>
            <a:r>
              <a:rPr lang="en-US" dirty="0"/>
              <a:t>From a customer perspective, </a:t>
            </a:r>
            <a:r>
              <a:rPr lang="en-US" dirty="0" err="1"/>
              <a:t>Alset</a:t>
            </a:r>
            <a:r>
              <a:rPr lang="en-US" dirty="0"/>
              <a:t> did not deliver and the key was bringing the organization with them</a:t>
            </a:r>
          </a:p>
          <a:p>
            <a:endParaRPr lang="en-US" dirty="0"/>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8</a:t>
            </a:fld>
            <a:endParaRPr lang="en-US"/>
          </a:p>
        </p:txBody>
      </p:sp>
    </p:spTree>
    <p:extLst>
      <p:ext uri="{BB962C8B-B14F-4D97-AF65-F5344CB8AC3E}">
        <p14:creationId xmlns:p14="http://schemas.microsoft.com/office/powerpoint/2010/main" val="415785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 </a:t>
            </a:r>
            <a:r>
              <a:rPr lang="en-US" altLang="en-US" sz="1200" dirty="0">
                <a:ea typeface="Times New Roman" panose="02020603050405020304" pitchFamily="18" charset="0"/>
              </a:rPr>
              <a:t>Apply systems thinking by looking across the value stream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34" charset="0"/>
                <a:cs typeface="Arial" pitchFamily="34" charset="0"/>
              </a:rPr>
              <a:t>As we looked at the Active Safety Product Line  we were able to define updates to Collision Avoidance Value Stream.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Arial" pitchFamily="34" charset="0"/>
              <a:cs typeface="Arial"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34" charset="0"/>
                <a:cs typeface="Arial" pitchFamily="34" charset="0"/>
              </a:rPr>
              <a:t>This Development Value Stream delivers to the product lines.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34" charset="0"/>
                <a:cs typeface="Arial" pitchFamily="34" charset="0"/>
              </a:rPr>
              <a:t>The changes being made impact Hardware, Firmware, and Software with multiple interfaces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34" charset="0"/>
                <a:cs typeface="Arial" pitchFamily="34" charset="0"/>
              </a:rPr>
              <a:t>With the variety of heterogenous components the system is likely to experience emergent behavior, so things like automated test, digital twin, and chaos engineering are necessary.</a:t>
            </a:r>
          </a:p>
          <a:p>
            <a:endParaRPr lang="en-US" dirty="0"/>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9</a:t>
            </a:fld>
            <a:endParaRPr lang="en-US"/>
          </a:p>
        </p:txBody>
      </p:sp>
    </p:spTree>
    <p:extLst>
      <p:ext uri="{BB962C8B-B14F-4D97-AF65-F5344CB8AC3E}">
        <p14:creationId xmlns:p14="http://schemas.microsoft.com/office/powerpoint/2010/main" val="1063299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complexity of the System Context, is amplified in the cultural context</a:t>
            </a:r>
          </a:p>
          <a:p>
            <a:r>
              <a:rPr lang="en-US" dirty="0"/>
              <a:t>1. Varying Organizations with their own subcultures</a:t>
            </a:r>
          </a:p>
          <a:p>
            <a:r>
              <a:rPr lang="en-US" dirty="0"/>
              <a:t>2. Hardware, Firmware, and Software Engineers do not have the same mental model – In most cases even at University these majors would not interface with one another</a:t>
            </a:r>
          </a:p>
          <a:p>
            <a:r>
              <a:rPr lang="en-US" dirty="0"/>
              <a:t>3. Relationships between the groups will not be consistent</a:t>
            </a:r>
          </a:p>
          <a:p>
            <a:endParaRPr lang="en-US" dirty="0"/>
          </a:p>
          <a:p>
            <a:r>
              <a:rPr lang="en-US" dirty="0"/>
              <a:t>Reference</a:t>
            </a:r>
            <a:r>
              <a:rPr lang="en-US" baseline="0" dirty="0"/>
              <a:t> Team Topologies p.86 who also references Accelerate (continuous learning and technical specialists (similar to </a:t>
            </a:r>
            <a:r>
              <a:rPr lang="en-US" baseline="0" dirty="0" err="1"/>
              <a:t>SAFe’s</a:t>
            </a:r>
            <a:r>
              <a:rPr lang="en-US" baseline="0" dirty="0"/>
              <a:t> shared services concept)</a:t>
            </a:r>
          </a:p>
          <a:p>
            <a:endParaRPr lang="en-US" baseline="0" dirty="0"/>
          </a:p>
          <a:p>
            <a:pPr marL="285750" indent="-285750">
              <a:buFont typeface="Arial" panose="020B0604020202020204" pitchFamily="34" charset="0"/>
              <a:buChar char="•"/>
            </a:pPr>
            <a:r>
              <a:rPr lang="en-US" sz="1200" dirty="0">
                <a:latin typeface="Arial" pitchFamily="34" charset="0"/>
                <a:cs typeface="Arial" pitchFamily="34" charset="0"/>
              </a:rPr>
              <a:t>Create small, small long-lived teams who are cross functional </a:t>
            </a:r>
          </a:p>
          <a:p>
            <a:pPr marL="285750" indent="-285750">
              <a:buFont typeface="Arial" panose="020B0604020202020204" pitchFamily="34" charset="0"/>
              <a:buChar char="•"/>
            </a:pPr>
            <a:r>
              <a:rPr lang="en-US" sz="1200" dirty="0">
                <a:latin typeface="Arial" pitchFamily="34" charset="0"/>
                <a:cs typeface="Arial" pitchFamily="34" charset="0"/>
              </a:rPr>
              <a:t>Align with the value streamlet with regular demonstrations of value</a:t>
            </a:r>
          </a:p>
          <a:p>
            <a:pPr marL="285750" indent="-285750">
              <a:buFont typeface="Arial" panose="020B0604020202020204" pitchFamily="34" charset="0"/>
              <a:buChar char="•"/>
            </a:pPr>
            <a:r>
              <a:rPr lang="en-US" sz="1200" dirty="0">
                <a:latin typeface="Arial" pitchFamily="34" charset="0"/>
                <a:cs typeface="Arial" pitchFamily="34" charset="0"/>
              </a:rPr>
              <a:t>Architect to reduce handoffs</a:t>
            </a:r>
          </a:p>
          <a:p>
            <a:endParaRPr lang="en-US" dirty="0"/>
          </a:p>
        </p:txBody>
      </p:sp>
      <p:sp>
        <p:nvSpPr>
          <p:cNvPr id="4" name="Header Placeholder 3"/>
          <p:cNvSpPr>
            <a:spLocks noGrp="1"/>
          </p:cNvSpPr>
          <p:nvPr>
            <p:ph type="hdr" sz="quarter" idx="10"/>
          </p:nvPr>
        </p:nvSpPr>
        <p:spPr/>
        <p:txBody>
          <a:bodyPr/>
          <a:lstStyle/>
          <a:p>
            <a:pPr>
              <a:defRPr/>
            </a:pPr>
            <a:endParaRPr lang="en-US"/>
          </a:p>
          <a:p>
            <a:pPr>
              <a:defRPr/>
            </a:pPr>
            <a:endParaRPr lang="en-US"/>
          </a:p>
        </p:txBody>
      </p:sp>
      <p:sp>
        <p:nvSpPr>
          <p:cNvPr id="5" name="Footer Placeholder 4"/>
          <p:cNvSpPr>
            <a:spLocks noGrp="1"/>
          </p:cNvSpPr>
          <p:nvPr>
            <p:ph type="ftr" sz="quarter" idx="11"/>
          </p:nvPr>
        </p:nvSpPr>
        <p:spPr/>
        <p:txBody>
          <a:bodyPr/>
          <a:lstStyle/>
          <a:p>
            <a:pPr>
              <a:defRPr/>
            </a:pPr>
            <a:endParaRPr lang="en-US"/>
          </a:p>
          <a:p>
            <a:pPr>
              <a:defRPr/>
            </a:pPr>
            <a:endParaRPr lang="en-US"/>
          </a:p>
        </p:txBody>
      </p:sp>
      <p:sp>
        <p:nvSpPr>
          <p:cNvPr id="6" name="Slide Number Placeholder 5"/>
          <p:cNvSpPr>
            <a:spLocks noGrp="1"/>
          </p:cNvSpPr>
          <p:nvPr>
            <p:ph type="sldNum" sz="quarter" idx="12"/>
          </p:nvPr>
        </p:nvSpPr>
        <p:spPr/>
        <p:txBody>
          <a:bodyPr/>
          <a:lstStyle/>
          <a:p>
            <a:pPr>
              <a:defRPr/>
            </a:pPr>
            <a:fld id="{6C2B205D-311F-449C-BC2F-DB011333AA54}" type="slidenum">
              <a:rPr lang="en-US" smtClean="0"/>
              <a:pPr>
                <a:defRPr/>
              </a:pPr>
              <a:t>10</a:t>
            </a:fld>
            <a:endParaRPr lang="en-US"/>
          </a:p>
        </p:txBody>
      </p:sp>
    </p:spTree>
    <p:extLst>
      <p:ext uri="{BB962C8B-B14F-4D97-AF65-F5344CB8AC3E}">
        <p14:creationId xmlns:p14="http://schemas.microsoft.com/office/powerpoint/2010/main" val="3721678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descr="noc_white_PNG.png"/>
          <p:cNvPicPr>
            <a:picLocks noChangeAspect="1"/>
          </p:cNvPicPr>
          <p:nvPr userDrawn="1"/>
        </p:nvPicPr>
        <p:blipFill>
          <a:blip r:embed="rId2" cstate="print"/>
          <a:srcRect l="2146" r="3456"/>
          <a:stretch>
            <a:fillRect/>
          </a:stretch>
        </p:blipFill>
        <p:spPr>
          <a:xfrm>
            <a:off x="1119189" y="2407327"/>
            <a:ext cx="1928683" cy="427391"/>
          </a:xfrm>
          <a:prstGeom prst="rect">
            <a:avLst/>
          </a:prstGeom>
        </p:spPr>
      </p:pic>
      <p:sp>
        <p:nvSpPr>
          <p:cNvPr id="14" name="Title 4"/>
          <p:cNvSpPr>
            <a:spLocks noGrp="1"/>
          </p:cNvSpPr>
          <p:nvPr>
            <p:ph type="ctrTitle" hasCustomPrompt="1"/>
          </p:nvPr>
        </p:nvSpPr>
        <p:spPr>
          <a:xfrm>
            <a:off x="3992881" y="1166527"/>
            <a:ext cx="4864588" cy="1508321"/>
          </a:xfrm>
          <a:prstGeom prst="rect">
            <a:avLst/>
          </a:prstGeom>
        </p:spPr>
        <p:txBody>
          <a:bodyPr tIns="457200" bIns="548640"/>
          <a:lstStyle>
            <a:lvl1pPr algn="r">
              <a:defRPr sz="3200" b="1" spc="40" baseline="0">
                <a:solidFill>
                  <a:schemeClr val="tx1"/>
                </a:solidFill>
                <a:latin typeface="Arial" pitchFamily="34" charset="0"/>
                <a:cs typeface="Arial" pitchFamily="34" charset="0"/>
              </a:defRPr>
            </a:lvl1pPr>
          </a:lstStyle>
          <a:p>
            <a:r>
              <a:rPr lang="en-US" dirty="0"/>
              <a:t>Main Title, Font: </a:t>
            </a:r>
            <a:br>
              <a:rPr lang="en-US" dirty="0"/>
            </a:br>
            <a:r>
              <a:rPr lang="en-US" dirty="0"/>
              <a:t>Arial Bold 32pt.</a:t>
            </a:r>
          </a:p>
        </p:txBody>
      </p:sp>
      <p:sp>
        <p:nvSpPr>
          <p:cNvPr id="15" name="Text Placeholder 32"/>
          <p:cNvSpPr>
            <a:spLocks noGrp="1"/>
          </p:cNvSpPr>
          <p:nvPr>
            <p:ph type="body" sz="quarter" idx="14" hasCustomPrompt="1"/>
          </p:nvPr>
        </p:nvSpPr>
        <p:spPr>
          <a:xfrm>
            <a:off x="3885634" y="3440748"/>
            <a:ext cx="4968114" cy="342900"/>
          </a:xfrm>
        </p:spPr>
        <p:txBody>
          <a:bodyPr wrap="none" tIns="0"/>
          <a:lstStyle>
            <a:lvl1pPr algn="r">
              <a:buNone/>
              <a:defRPr sz="2000" baseline="0">
                <a:solidFill>
                  <a:schemeClr val="tx1"/>
                </a:solidFill>
                <a:latin typeface="Arial" pitchFamily="34" charset="0"/>
                <a:cs typeface="Arial" pitchFamily="34" charset="0"/>
              </a:defRPr>
            </a:lvl1pPr>
            <a:lvl2pPr>
              <a:buNone/>
              <a:defRPr sz="2000"/>
            </a:lvl2pPr>
            <a:lvl3pPr>
              <a:buNone/>
              <a:defRPr sz="2000"/>
            </a:lvl3pPr>
            <a:lvl4pPr>
              <a:buNone/>
              <a:defRPr sz="2000"/>
            </a:lvl4pPr>
            <a:lvl5pPr>
              <a:buNone/>
              <a:defRPr sz="2000"/>
            </a:lvl5pPr>
          </a:lstStyle>
          <a:p>
            <a:pPr lvl="0"/>
            <a:r>
              <a:rPr lang="en-US" dirty="0"/>
              <a:t>Meeting date(s), Arial 20pt.</a:t>
            </a:r>
          </a:p>
        </p:txBody>
      </p:sp>
      <p:sp>
        <p:nvSpPr>
          <p:cNvPr id="16" name="Text Placeholder 37"/>
          <p:cNvSpPr>
            <a:spLocks noGrp="1"/>
          </p:cNvSpPr>
          <p:nvPr>
            <p:ph type="body" sz="quarter" idx="15" hasCustomPrompt="1"/>
          </p:nvPr>
        </p:nvSpPr>
        <p:spPr>
          <a:xfrm>
            <a:off x="3886164" y="3784754"/>
            <a:ext cx="4972728" cy="342900"/>
          </a:xfrm>
        </p:spPr>
        <p:txBody>
          <a:bodyPr wrap="none" bIns="18288" anchor="b" anchorCtr="0"/>
          <a:lstStyle>
            <a:lvl1pPr algn="r">
              <a:buNone/>
              <a:defRPr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a:t>Speaker’s name, Arial 20pt.</a:t>
            </a:r>
          </a:p>
        </p:txBody>
      </p:sp>
      <p:sp>
        <p:nvSpPr>
          <p:cNvPr id="17" name="Text Placeholder 40"/>
          <p:cNvSpPr>
            <a:spLocks noGrp="1"/>
          </p:cNvSpPr>
          <p:nvPr>
            <p:ph type="body" sz="quarter" idx="16" hasCustomPrompt="1"/>
          </p:nvPr>
        </p:nvSpPr>
        <p:spPr>
          <a:xfrm>
            <a:off x="3886164" y="4160312"/>
            <a:ext cx="4972726" cy="285750"/>
          </a:xfrm>
        </p:spPr>
        <p:txBody>
          <a:bodyPr wrap="none" tIns="0" bIns="438912">
            <a:noAutofit/>
          </a:bodyPr>
          <a:lstStyle>
            <a:lvl1pPr algn="r">
              <a:buNone/>
              <a:defRPr sz="1600" baseline="0">
                <a:solidFill>
                  <a:schemeClr val="tx1"/>
                </a:solidFill>
                <a:latin typeface="Arial" pitchFamily="34" charset="0"/>
                <a:cs typeface="Arial" pitchFamily="34" charset="0"/>
              </a:defRPr>
            </a:lvl1pPr>
            <a:lvl2pPr>
              <a:buNone/>
              <a:defRPr sz="1800"/>
            </a:lvl2pPr>
            <a:lvl3pPr>
              <a:buNone/>
              <a:defRPr sz="1800"/>
            </a:lvl3pPr>
            <a:lvl4pPr>
              <a:buNone/>
              <a:defRPr sz="1800"/>
            </a:lvl4pPr>
            <a:lvl5pPr>
              <a:buNone/>
              <a:defRPr sz="1800"/>
            </a:lvl5pPr>
          </a:lstStyle>
          <a:p>
            <a:pPr lvl="0"/>
            <a:r>
              <a:rPr lang="en-US" dirty="0"/>
              <a:t>Speaker’s title, Arial 16pt.</a:t>
            </a:r>
          </a:p>
        </p:txBody>
      </p:sp>
      <p:sp>
        <p:nvSpPr>
          <p:cNvPr id="18" name="Text Placeholder 43"/>
          <p:cNvSpPr>
            <a:spLocks noGrp="1"/>
          </p:cNvSpPr>
          <p:nvPr>
            <p:ph type="body" sz="quarter" idx="17" hasCustomPrompt="1"/>
          </p:nvPr>
        </p:nvSpPr>
        <p:spPr>
          <a:xfrm>
            <a:off x="3894625" y="3063746"/>
            <a:ext cx="4959912" cy="3429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a:t>Sub-title, Arial Bold 24pt.</a:t>
            </a:r>
          </a:p>
        </p:txBody>
      </p:sp>
      <p:sp>
        <p:nvSpPr>
          <p:cNvPr id="8" name="Rectangle 89">
            <a:extLst>
              <a:ext uri="{FF2B5EF4-FFF2-40B4-BE49-F238E27FC236}">
                <a16:creationId xmlns:a16="http://schemas.microsoft.com/office/drawing/2014/main" id="{348B6773-FF70-4896-A03E-621586925890}"/>
              </a:ext>
            </a:extLst>
          </p:cNvPr>
          <p:cNvSpPr>
            <a:spLocks noGrp="1" noChangeArrowheads="1"/>
          </p:cNvSpPr>
          <p:nvPr>
            <p:ph type="sldNum" sz="quarter" idx="11"/>
          </p:nvPr>
        </p:nvSpPr>
        <p:spPr>
          <a:xfrm>
            <a:off x="28411" y="4857751"/>
            <a:ext cx="400378" cy="297651"/>
          </a:xfrm>
          <a:ln/>
        </p:spPr>
        <p:txBody>
          <a:bodyPr/>
          <a:lstStyle>
            <a:lvl1pPr>
              <a:defRPr/>
            </a:lvl1pPr>
          </a:lstStyle>
          <a:p>
            <a:fld id="{F6EFC63E-F8D9-44BB-A462-AC735E845F95}" type="slidenum">
              <a:rPr lang="en-US"/>
              <a:pPr/>
              <a:t>‹#›</a:t>
            </a:fld>
            <a:endParaRPr lang="en-US"/>
          </a:p>
        </p:txBody>
      </p:sp>
      <p:sp>
        <p:nvSpPr>
          <p:cNvPr id="9" name="Rectangle 8">
            <a:extLst>
              <a:ext uri="{FF2B5EF4-FFF2-40B4-BE49-F238E27FC236}">
                <a16:creationId xmlns:a16="http://schemas.microsoft.com/office/drawing/2014/main" id="{7C74CE06-E50A-4512-9D91-F03F80741B4D}"/>
              </a:ext>
            </a:extLst>
          </p:cNvPr>
          <p:cNvSpPr/>
          <p:nvPr userDrawn="1"/>
        </p:nvSpPr>
        <p:spPr>
          <a:xfrm>
            <a:off x="407651" y="4860983"/>
            <a:ext cx="2852063" cy="246221"/>
          </a:xfrm>
          <a:prstGeom prst="rect">
            <a:avLst/>
          </a:prstGeom>
        </p:spPr>
        <p:txBody>
          <a:bodyPr wrap="none">
            <a:spAutoFit/>
          </a:bodyPr>
          <a:lstStyle/>
          <a:p>
            <a:r>
              <a:rPr lang="en-US" sz="1000" dirty="0">
                <a:latin typeface="Arial" pitchFamily="34" charset="0"/>
              </a:rPr>
              <a:t>© </a:t>
            </a:r>
            <a:r>
              <a:rPr lang="en-US" sz="1000" dirty="0">
                <a:latin typeface="Arial" panose="020B0604020202020204" pitchFamily="34" charset="0"/>
                <a:cs typeface="Arial" panose="020B0604020202020204" pitchFamily="34" charset="0"/>
              </a:rPr>
              <a:t>2020 LOCKHEED MARTIN CORPORATION</a:t>
            </a:r>
          </a:p>
        </p:txBody>
      </p:sp>
      <p:sp>
        <p:nvSpPr>
          <p:cNvPr id="10" name="Footer Placeholder 2">
            <a:extLst>
              <a:ext uri="{FF2B5EF4-FFF2-40B4-BE49-F238E27FC236}">
                <a16:creationId xmlns:a16="http://schemas.microsoft.com/office/drawing/2014/main" id="{7C751283-F5C3-4B7F-AEE0-A8EA6B0470DE}"/>
              </a:ext>
            </a:extLst>
          </p:cNvPr>
          <p:cNvSpPr txBox="1">
            <a:spLocks/>
          </p:cNvSpPr>
          <p:nvPr userDrawn="1"/>
        </p:nvSpPr>
        <p:spPr>
          <a:xfrm>
            <a:off x="6062622" y="4883465"/>
            <a:ext cx="2961067" cy="246221"/>
          </a:xfrm>
          <a:prstGeom prst="rect">
            <a:avLst/>
          </a:prstGeom>
        </p:spPr>
        <p:txBody>
          <a:bodyPr wrap="none">
            <a:spAutoFit/>
          </a:bodyPr>
          <a:lstStyle>
            <a:defPPr>
              <a:defRPr lang="en-US"/>
            </a:defPPr>
            <a:lvl1pPr>
              <a:defRPr sz="1000">
                <a:latin typeface="Arial" pitchFamily="34"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dirty="0"/>
              <a:t>© 2020 Northrop Grumman Systems Corporation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6705600" cy="62865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304800" y="1051560"/>
            <a:ext cx="8382000" cy="3393250"/>
          </a:xfrm>
        </p:spPr>
        <p:txBody>
          <a:bodyPr/>
          <a:lstStyle>
            <a:lvl1pPr>
              <a:spcBef>
                <a:spcPts val="24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xfrm>
            <a:off x="7102990" y="811530"/>
            <a:ext cx="1828800" cy="114300"/>
          </a:xfrm>
          <a:ln/>
        </p:spPr>
        <p:txBody>
          <a:bodyPr/>
          <a:lstStyle>
            <a:lvl1pPr>
              <a:defRPr/>
            </a:lvl1pPr>
          </a:lstStyle>
          <a:p>
            <a:pPr>
              <a:defRPr/>
            </a:pPr>
            <a:endParaRPr lang="en-US"/>
          </a:p>
        </p:txBody>
      </p:sp>
      <p:sp>
        <p:nvSpPr>
          <p:cNvPr id="5" name="Rectangle 89"/>
          <p:cNvSpPr>
            <a:spLocks noGrp="1" noChangeArrowheads="1"/>
          </p:cNvSpPr>
          <p:nvPr>
            <p:ph type="sldNum" sz="quarter" idx="11"/>
          </p:nvPr>
        </p:nvSpPr>
        <p:spPr>
          <a:ln/>
        </p:spPr>
        <p:txBody>
          <a:bodyPr/>
          <a:lstStyle>
            <a:lvl1pPr>
              <a:defRPr/>
            </a:lvl1pPr>
          </a:lstStyle>
          <a:p>
            <a:fld id="{F6EFC63E-F8D9-44BB-A462-AC735E845F95}" type="slidenum">
              <a:rPr lang="en-US"/>
              <a:pPr/>
              <a:t>‹#›</a:t>
            </a:fld>
            <a:endParaRPr lang="en-US"/>
          </a:p>
        </p:txBody>
      </p:sp>
      <p:sp>
        <p:nvSpPr>
          <p:cNvPr id="6" name="Rectangle 5">
            <a:extLst>
              <a:ext uri="{FF2B5EF4-FFF2-40B4-BE49-F238E27FC236}">
                <a16:creationId xmlns:a16="http://schemas.microsoft.com/office/drawing/2014/main" id="{05E06E08-7399-4FB9-A150-9BCEA9DB529B}"/>
              </a:ext>
            </a:extLst>
          </p:cNvPr>
          <p:cNvSpPr/>
          <p:nvPr userDrawn="1"/>
        </p:nvSpPr>
        <p:spPr>
          <a:xfrm>
            <a:off x="407651" y="4860983"/>
            <a:ext cx="2852063" cy="246221"/>
          </a:xfrm>
          <a:prstGeom prst="rect">
            <a:avLst/>
          </a:prstGeom>
        </p:spPr>
        <p:txBody>
          <a:bodyPr wrap="none">
            <a:spAutoFit/>
          </a:bodyPr>
          <a:lstStyle/>
          <a:p>
            <a:r>
              <a:rPr lang="en-US" sz="1000" dirty="0">
                <a:latin typeface="Arial" pitchFamily="34" charset="0"/>
              </a:rPr>
              <a:t>© </a:t>
            </a:r>
            <a:r>
              <a:rPr lang="en-US" sz="1000" dirty="0">
                <a:latin typeface="Arial" panose="020B0604020202020204" pitchFamily="34" charset="0"/>
                <a:cs typeface="Arial" panose="020B0604020202020204" pitchFamily="34" charset="0"/>
              </a:rPr>
              <a:t>2020 LOCKHEED MARTIN CORPORATION</a:t>
            </a:r>
          </a:p>
        </p:txBody>
      </p:sp>
      <p:sp>
        <p:nvSpPr>
          <p:cNvPr id="7" name="Footer Placeholder 2">
            <a:extLst>
              <a:ext uri="{FF2B5EF4-FFF2-40B4-BE49-F238E27FC236}">
                <a16:creationId xmlns:a16="http://schemas.microsoft.com/office/drawing/2014/main" id="{AC9A332B-F6F6-4E07-92E2-DE16803FB782}"/>
              </a:ext>
            </a:extLst>
          </p:cNvPr>
          <p:cNvSpPr txBox="1">
            <a:spLocks/>
          </p:cNvSpPr>
          <p:nvPr userDrawn="1"/>
        </p:nvSpPr>
        <p:spPr>
          <a:xfrm>
            <a:off x="6062622" y="4883465"/>
            <a:ext cx="2961067" cy="246221"/>
          </a:xfrm>
          <a:prstGeom prst="rect">
            <a:avLst/>
          </a:prstGeom>
        </p:spPr>
        <p:txBody>
          <a:bodyPr wrap="none">
            <a:spAutoFit/>
          </a:bodyPr>
          <a:lstStyle>
            <a:defPPr>
              <a:defRPr lang="en-US"/>
            </a:defPPr>
            <a:lvl1pPr>
              <a:defRPr sz="1000">
                <a:latin typeface="Arial" pitchFamily="34"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dirty="0"/>
              <a:t>© 2020 Northrop Grumman Systems Corporation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descr="noc_white_PNG.png"/>
          <p:cNvPicPr>
            <a:picLocks noChangeAspect="1"/>
          </p:cNvPicPr>
          <p:nvPr userDrawn="1"/>
        </p:nvPicPr>
        <p:blipFill>
          <a:blip r:embed="rId2" cstate="print"/>
          <a:srcRect l="2146" r="3456"/>
          <a:stretch>
            <a:fillRect/>
          </a:stretch>
        </p:blipFill>
        <p:spPr>
          <a:xfrm>
            <a:off x="1119189" y="2407327"/>
            <a:ext cx="1928683" cy="427391"/>
          </a:xfrm>
          <a:prstGeom prst="rect">
            <a:avLst/>
          </a:prstGeom>
        </p:spPr>
      </p:pic>
      <p:sp>
        <p:nvSpPr>
          <p:cNvPr id="14" name="Title 4"/>
          <p:cNvSpPr>
            <a:spLocks noGrp="1"/>
          </p:cNvSpPr>
          <p:nvPr>
            <p:ph type="ctrTitle" hasCustomPrompt="1"/>
          </p:nvPr>
        </p:nvSpPr>
        <p:spPr>
          <a:xfrm>
            <a:off x="3992881" y="1166527"/>
            <a:ext cx="4864588" cy="1508321"/>
          </a:xfrm>
          <a:prstGeom prst="rect">
            <a:avLst/>
          </a:prstGeom>
        </p:spPr>
        <p:txBody>
          <a:bodyPr tIns="457200" bIns="548640"/>
          <a:lstStyle>
            <a:lvl1pPr algn="r">
              <a:defRPr sz="3200" b="1" spc="40" baseline="0">
                <a:solidFill>
                  <a:schemeClr val="tx1"/>
                </a:solidFill>
                <a:latin typeface="Arial" pitchFamily="34" charset="0"/>
                <a:cs typeface="Arial" pitchFamily="34" charset="0"/>
              </a:defRPr>
            </a:lvl1pPr>
          </a:lstStyle>
          <a:p>
            <a:r>
              <a:rPr lang="en-US" dirty="0"/>
              <a:t>Main Title, Font: </a:t>
            </a:r>
            <a:br>
              <a:rPr lang="en-US" dirty="0"/>
            </a:br>
            <a:r>
              <a:rPr lang="en-US" dirty="0"/>
              <a:t>Arial Bold 32pt.</a:t>
            </a:r>
          </a:p>
        </p:txBody>
      </p:sp>
      <p:sp>
        <p:nvSpPr>
          <p:cNvPr id="15" name="Text Placeholder 32"/>
          <p:cNvSpPr>
            <a:spLocks noGrp="1"/>
          </p:cNvSpPr>
          <p:nvPr>
            <p:ph type="body" sz="quarter" idx="14" hasCustomPrompt="1"/>
          </p:nvPr>
        </p:nvSpPr>
        <p:spPr>
          <a:xfrm>
            <a:off x="3885634" y="3440748"/>
            <a:ext cx="4968114" cy="342900"/>
          </a:xfrm>
        </p:spPr>
        <p:txBody>
          <a:bodyPr wrap="none" tIns="0"/>
          <a:lstStyle>
            <a:lvl1pPr algn="r">
              <a:buNone/>
              <a:defRPr sz="2000" baseline="0">
                <a:solidFill>
                  <a:schemeClr val="tx1"/>
                </a:solidFill>
                <a:latin typeface="Arial" pitchFamily="34" charset="0"/>
                <a:cs typeface="Arial" pitchFamily="34" charset="0"/>
              </a:defRPr>
            </a:lvl1pPr>
            <a:lvl2pPr>
              <a:buNone/>
              <a:defRPr sz="2000"/>
            </a:lvl2pPr>
            <a:lvl3pPr>
              <a:buNone/>
              <a:defRPr sz="2000"/>
            </a:lvl3pPr>
            <a:lvl4pPr>
              <a:buNone/>
              <a:defRPr sz="2000"/>
            </a:lvl4pPr>
            <a:lvl5pPr>
              <a:buNone/>
              <a:defRPr sz="2000"/>
            </a:lvl5pPr>
          </a:lstStyle>
          <a:p>
            <a:pPr lvl="0"/>
            <a:r>
              <a:rPr lang="en-US" dirty="0"/>
              <a:t>Meeting date(s), Arial 20pt.</a:t>
            </a:r>
          </a:p>
        </p:txBody>
      </p:sp>
      <p:sp>
        <p:nvSpPr>
          <p:cNvPr id="16" name="Text Placeholder 37"/>
          <p:cNvSpPr>
            <a:spLocks noGrp="1"/>
          </p:cNvSpPr>
          <p:nvPr>
            <p:ph type="body" sz="quarter" idx="15" hasCustomPrompt="1"/>
          </p:nvPr>
        </p:nvSpPr>
        <p:spPr>
          <a:xfrm>
            <a:off x="3886164" y="3784754"/>
            <a:ext cx="4972728" cy="342900"/>
          </a:xfrm>
        </p:spPr>
        <p:txBody>
          <a:bodyPr wrap="none" bIns="18288" anchor="b" anchorCtr="0"/>
          <a:lstStyle>
            <a:lvl1pPr algn="r">
              <a:buNone/>
              <a:defRPr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a:t>Speaker’s name, Arial 20pt.</a:t>
            </a:r>
          </a:p>
        </p:txBody>
      </p:sp>
      <p:sp>
        <p:nvSpPr>
          <p:cNvPr id="17" name="Text Placeholder 40"/>
          <p:cNvSpPr>
            <a:spLocks noGrp="1"/>
          </p:cNvSpPr>
          <p:nvPr>
            <p:ph type="body" sz="quarter" idx="16" hasCustomPrompt="1"/>
          </p:nvPr>
        </p:nvSpPr>
        <p:spPr>
          <a:xfrm>
            <a:off x="3886164" y="4160312"/>
            <a:ext cx="4972726" cy="285750"/>
          </a:xfrm>
        </p:spPr>
        <p:txBody>
          <a:bodyPr wrap="none" tIns="0" bIns="438912">
            <a:noAutofit/>
          </a:bodyPr>
          <a:lstStyle>
            <a:lvl1pPr algn="r">
              <a:buNone/>
              <a:defRPr sz="1600" baseline="0">
                <a:solidFill>
                  <a:schemeClr val="tx1"/>
                </a:solidFill>
                <a:latin typeface="Arial" pitchFamily="34" charset="0"/>
                <a:cs typeface="Arial" pitchFamily="34" charset="0"/>
              </a:defRPr>
            </a:lvl1pPr>
            <a:lvl2pPr>
              <a:buNone/>
              <a:defRPr sz="1800"/>
            </a:lvl2pPr>
            <a:lvl3pPr>
              <a:buNone/>
              <a:defRPr sz="1800"/>
            </a:lvl3pPr>
            <a:lvl4pPr>
              <a:buNone/>
              <a:defRPr sz="1800"/>
            </a:lvl4pPr>
            <a:lvl5pPr>
              <a:buNone/>
              <a:defRPr sz="1800"/>
            </a:lvl5pPr>
          </a:lstStyle>
          <a:p>
            <a:pPr lvl="0"/>
            <a:r>
              <a:rPr lang="en-US" dirty="0"/>
              <a:t>Speaker’s title, Arial 16pt.</a:t>
            </a:r>
          </a:p>
        </p:txBody>
      </p:sp>
      <p:sp>
        <p:nvSpPr>
          <p:cNvPr id="18" name="Text Placeholder 43"/>
          <p:cNvSpPr>
            <a:spLocks noGrp="1"/>
          </p:cNvSpPr>
          <p:nvPr>
            <p:ph type="body" sz="quarter" idx="17" hasCustomPrompt="1"/>
          </p:nvPr>
        </p:nvSpPr>
        <p:spPr>
          <a:xfrm>
            <a:off x="3894625" y="3063746"/>
            <a:ext cx="4959912" cy="3429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a:t>Sub-title, Arial Bold 24pt.</a:t>
            </a:r>
          </a:p>
        </p:txBody>
      </p:sp>
    </p:spTree>
    <p:extLst>
      <p:ext uri="{BB962C8B-B14F-4D97-AF65-F5344CB8AC3E}">
        <p14:creationId xmlns:p14="http://schemas.microsoft.com/office/powerpoint/2010/main" val="303625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6705600" cy="62865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304800" y="1051560"/>
            <a:ext cx="8382000" cy="3393250"/>
          </a:xfrm>
        </p:spPr>
        <p:txBody>
          <a:bodyPr/>
          <a:lstStyle>
            <a:lvl1pPr>
              <a:spcBef>
                <a:spcPts val="24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89"/>
          <p:cNvSpPr>
            <a:spLocks noGrp="1" noChangeArrowheads="1"/>
          </p:cNvSpPr>
          <p:nvPr>
            <p:ph type="sldNum" sz="quarter" idx="11"/>
          </p:nvPr>
        </p:nvSpPr>
        <p:spPr>
          <a:ln/>
        </p:spPr>
        <p:txBody>
          <a:bodyPr/>
          <a:lstStyle>
            <a:lvl1pPr>
              <a:defRPr/>
            </a:lvl1pPr>
          </a:lstStyle>
          <a:p>
            <a:fld id="{F6EFC63E-F8D9-44BB-A462-AC735E845F95}" type="slidenum">
              <a:rPr lang="en-US"/>
              <a:pPr/>
              <a:t>‹#›</a:t>
            </a:fld>
            <a:endParaRPr lang="en-US"/>
          </a:p>
        </p:txBody>
      </p:sp>
    </p:spTree>
    <p:extLst>
      <p:ext uri="{BB962C8B-B14F-4D97-AF65-F5344CB8AC3E}">
        <p14:creationId xmlns:p14="http://schemas.microsoft.com/office/powerpoint/2010/main" val="1115729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6705600" cy="62865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051717"/>
            <a:ext cx="4038600" cy="3394472"/>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0545" y="1051717"/>
            <a:ext cx="4038600" cy="3394472"/>
          </a:xfrm>
        </p:spPr>
        <p:txBody>
          <a:bodyPr/>
          <a:lstStyle>
            <a:lvl1pPr>
              <a:spcBef>
                <a:spcPts val="2400"/>
              </a:spcBef>
              <a:defRPr sz="2000"/>
            </a:lvl1pPr>
            <a:lvl2pPr>
              <a:spcBef>
                <a:spcPts val="600"/>
              </a:spcBef>
              <a:defRPr sz="1600"/>
            </a:lvl2pPr>
            <a:lvl3pPr>
              <a:spcBef>
                <a:spcPts val="600"/>
              </a:spcBef>
              <a:defRPr sz="1600"/>
            </a:lvl3pPr>
            <a:lvl4pPr>
              <a:spcBef>
                <a:spcPts val="600"/>
              </a:spcBef>
              <a:defRPr sz="1600"/>
            </a:lvl4pPr>
            <a:lvl5pPr>
              <a:spcBef>
                <a:spcPts val="600"/>
              </a:spcBef>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89"/>
          <p:cNvSpPr>
            <a:spLocks noGrp="1" noChangeArrowheads="1"/>
          </p:cNvSpPr>
          <p:nvPr>
            <p:ph type="sldNum" sz="quarter" idx="11"/>
          </p:nvPr>
        </p:nvSpPr>
        <p:spPr>
          <a:ln/>
        </p:spPr>
        <p:txBody>
          <a:bodyPr/>
          <a:lstStyle>
            <a:lvl1pPr>
              <a:defRPr/>
            </a:lvl1pPr>
          </a:lstStyle>
          <a:p>
            <a:fld id="{BE6D4B03-E339-4C9D-AC39-0BD7C921B5B0}" type="slidenum">
              <a:rPr lang="en-US"/>
              <a:pPr/>
              <a:t>‹#›</a:t>
            </a:fld>
            <a:endParaRPr lang="en-US"/>
          </a:p>
        </p:txBody>
      </p:sp>
    </p:spTree>
    <p:extLst>
      <p:ext uri="{BB962C8B-B14F-4D97-AF65-F5344CB8AC3E}">
        <p14:creationId xmlns:p14="http://schemas.microsoft.com/office/powerpoint/2010/main" val="4183224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sert Section Divider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dirty="0"/>
          </a:p>
        </p:txBody>
      </p:sp>
      <p:sp>
        <p:nvSpPr>
          <p:cNvPr id="4" name="Slide Number Placeholder 3"/>
          <p:cNvSpPr>
            <a:spLocks noGrp="1"/>
          </p:cNvSpPr>
          <p:nvPr>
            <p:ph type="sldNum" sz="quarter" idx="11"/>
          </p:nvPr>
        </p:nvSpPr>
        <p:spPr/>
        <p:txBody>
          <a:bodyPr/>
          <a:lstStyle/>
          <a:p>
            <a:fld id="{8E41F33A-8A61-4937-A58C-46521EFFC1C2}" type="slidenum">
              <a:rPr lang="en-US" smtClean="0"/>
              <a:pPr/>
              <a:t>‹#›</a:t>
            </a:fld>
            <a:endParaRPr lang="en-US" dirty="0"/>
          </a:p>
        </p:txBody>
      </p:sp>
      <p:sp>
        <p:nvSpPr>
          <p:cNvPr id="12" name="Text Placeholder 43"/>
          <p:cNvSpPr>
            <a:spLocks noGrp="1"/>
          </p:cNvSpPr>
          <p:nvPr>
            <p:ph type="body" sz="quarter" idx="17" hasCustomPrompt="1"/>
          </p:nvPr>
        </p:nvSpPr>
        <p:spPr>
          <a:xfrm>
            <a:off x="3444240" y="2400300"/>
            <a:ext cx="5410297" cy="342900"/>
          </a:xfrm>
        </p:spPr>
        <p:txBody>
          <a:bodyPr wrap="square" anchor="ctr" anchorCtr="0">
            <a:noAutofit/>
          </a:bodyPr>
          <a:lstStyle>
            <a:lvl1pPr algn="r">
              <a:buNone/>
              <a:defRPr sz="2400" b="1" spc="20" baseline="0">
                <a:solidFill>
                  <a:schemeClr val="tx1"/>
                </a:solidFill>
                <a:latin typeface="Arial" pitchFamily="34" charset="0"/>
                <a:cs typeface="Arial" pitchFamily="34" charset="0"/>
              </a:defRPr>
            </a:lvl1pPr>
            <a:lvl2pPr>
              <a:buNone/>
              <a:defRPr/>
            </a:lvl2pPr>
            <a:lvl3pPr>
              <a:buNone/>
              <a:defRPr/>
            </a:lvl3pPr>
            <a:lvl4pPr>
              <a:buNone/>
              <a:defRPr/>
            </a:lvl4pPr>
            <a:lvl5pPr>
              <a:buNone/>
              <a:defRPr/>
            </a:lvl5pPr>
          </a:lstStyle>
          <a:p>
            <a:pPr lvl="0"/>
            <a:r>
              <a:rPr lang="en-US" dirty="0"/>
              <a:t>Section Break (Click to Add Title)</a:t>
            </a:r>
          </a:p>
        </p:txBody>
      </p:sp>
    </p:spTree>
    <p:extLst>
      <p:ext uri="{BB962C8B-B14F-4D97-AF65-F5344CB8AC3E}">
        <p14:creationId xmlns:p14="http://schemas.microsoft.com/office/powerpoint/2010/main" val="69112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732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541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04800" y="1051560"/>
            <a:ext cx="8389034" cy="3393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909310" y="814137"/>
            <a:ext cx="1828800" cy="11430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sz="800" smtClean="0">
                <a:latin typeface="Arial Narrow" pitchFamily="34" charset="0"/>
              </a:defRPr>
            </a:lvl1pPr>
          </a:lstStyle>
          <a:p>
            <a:pPr>
              <a:defRPr/>
            </a:pPr>
            <a:endParaRPr lang="en-US" dirty="0"/>
          </a:p>
        </p:txBody>
      </p:sp>
      <p:sp>
        <p:nvSpPr>
          <p:cNvPr id="1113" name="Rectangle 89"/>
          <p:cNvSpPr>
            <a:spLocks noGrp="1" noChangeArrowheads="1"/>
          </p:cNvSpPr>
          <p:nvPr>
            <p:ph type="sldNum" sz="quarter" idx="4"/>
          </p:nvPr>
        </p:nvSpPr>
        <p:spPr bwMode="auto">
          <a:xfrm>
            <a:off x="28411" y="4857751"/>
            <a:ext cx="400378" cy="297651"/>
          </a:xfrm>
          <a:prstGeom prst="rect">
            <a:avLst/>
          </a:prstGeom>
          <a:noFill/>
          <a:ln w="9525">
            <a:noFill/>
            <a:miter lim="800000"/>
            <a:headEnd/>
            <a:tailEnd/>
          </a:ln>
          <a:effectLst/>
        </p:spPr>
        <p:txBody>
          <a:bodyPr vert="horz" wrap="none" lIns="96653" tIns="48326" rIns="96653" bIns="48326" numCol="1" anchor="t" anchorCtr="0" compatLnSpc="1">
            <a:prstTxWarp prst="textNoShape">
              <a:avLst/>
            </a:prstTxWarp>
            <a:spAutoFit/>
          </a:bodyPr>
          <a:lstStyle>
            <a:lvl1pPr algn="ctr">
              <a:defRPr sz="1300">
                <a:solidFill>
                  <a:srgbClr val="000000"/>
                </a:solidFill>
                <a:latin typeface="Arial" charset="0"/>
              </a:defRPr>
            </a:lvl1pPr>
          </a:lstStyle>
          <a:p>
            <a:fld id="{8E41F33A-8A61-4937-A58C-46521EFFC1C2}" type="slidenum">
              <a:rPr lang="en-US"/>
              <a:pPr/>
              <a:t>‹#›</a:t>
            </a:fld>
            <a:endParaRPr lang="en-US" dirty="0"/>
          </a:p>
        </p:txBody>
      </p:sp>
      <p:sp>
        <p:nvSpPr>
          <p:cNvPr id="9" name="Rectangle 8"/>
          <p:cNvSpPr/>
          <p:nvPr userDrawn="1"/>
        </p:nvSpPr>
        <p:spPr>
          <a:xfrm>
            <a:off x="0" y="755748"/>
            <a:ext cx="9144000" cy="34289"/>
          </a:xfrm>
          <a:prstGeom prst="rect">
            <a:avLst/>
          </a:prstGeom>
          <a:solidFill>
            <a:srgbClr val="005D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
          <p:cNvSpPr>
            <a:spLocks noGrp="1" noChangeArrowheads="1"/>
          </p:cNvSpPr>
          <p:nvPr>
            <p:ph type="title"/>
          </p:nvPr>
        </p:nvSpPr>
        <p:spPr bwMode="auto">
          <a:xfrm>
            <a:off x="228600" y="57150"/>
            <a:ext cx="63627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8" name="Rectangle 7">
            <a:extLst>
              <a:ext uri="{FF2B5EF4-FFF2-40B4-BE49-F238E27FC236}">
                <a16:creationId xmlns:a16="http://schemas.microsoft.com/office/drawing/2014/main" id="{E1A7FE59-F760-49E3-8E0C-D71F8B78F5FF}"/>
              </a:ext>
            </a:extLst>
          </p:cNvPr>
          <p:cNvSpPr/>
          <p:nvPr userDrawn="1"/>
        </p:nvSpPr>
        <p:spPr>
          <a:xfrm>
            <a:off x="407651" y="4860983"/>
            <a:ext cx="2852063" cy="246221"/>
          </a:xfrm>
          <a:prstGeom prst="rect">
            <a:avLst/>
          </a:prstGeom>
        </p:spPr>
        <p:txBody>
          <a:bodyPr wrap="none">
            <a:spAutoFit/>
          </a:bodyPr>
          <a:lstStyle/>
          <a:p>
            <a:r>
              <a:rPr lang="en-US" sz="1000" dirty="0">
                <a:latin typeface="Arial" pitchFamily="34" charset="0"/>
              </a:rPr>
              <a:t>© </a:t>
            </a:r>
            <a:r>
              <a:rPr lang="en-US" sz="1000" dirty="0">
                <a:latin typeface="Arial" panose="020B0604020202020204" pitchFamily="34" charset="0"/>
                <a:cs typeface="Arial" panose="020B0604020202020204" pitchFamily="34" charset="0"/>
              </a:rPr>
              <a:t>2020 LOCKHEED MARTIN CORPORATION</a:t>
            </a:r>
          </a:p>
        </p:txBody>
      </p:sp>
      <p:sp>
        <p:nvSpPr>
          <p:cNvPr id="11" name="Footer Placeholder 2">
            <a:extLst>
              <a:ext uri="{FF2B5EF4-FFF2-40B4-BE49-F238E27FC236}">
                <a16:creationId xmlns:a16="http://schemas.microsoft.com/office/drawing/2014/main" id="{B4213D31-2DDD-4C7D-953B-F284B08663B9}"/>
              </a:ext>
            </a:extLst>
          </p:cNvPr>
          <p:cNvSpPr txBox="1">
            <a:spLocks/>
          </p:cNvSpPr>
          <p:nvPr userDrawn="1"/>
        </p:nvSpPr>
        <p:spPr>
          <a:xfrm>
            <a:off x="6062622" y="4883465"/>
            <a:ext cx="2961067" cy="246221"/>
          </a:xfrm>
          <a:prstGeom prst="rect">
            <a:avLst/>
          </a:prstGeom>
        </p:spPr>
        <p:txBody>
          <a:bodyPr wrap="none">
            <a:spAutoFit/>
          </a:bodyPr>
          <a:lstStyle>
            <a:defPPr>
              <a:defRPr lang="en-US"/>
            </a:defPPr>
            <a:lvl1pPr>
              <a:defRPr sz="1000">
                <a:latin typeface="Arial" pitchFamily="34"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r>
              <a:rPr lang="en-US" dirty="0"/>
              <a:t>© 2020 Northrop Grumman Systems Corporation</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Lst>
  <p:hf hdr="0" dt="0"/>
  <p:txStyles>
    <p:title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200" algn="l" rtl="0" eaLnBrk="1" fontAlgn="base" hangingPunct="1">
        <a:spcBef>
          <a:spcPct val="0"/>
        </a:spcBef>
        <a:spcAft>
          <a:spcPct val="0"/>
        </a:spcAft>
        <a:defRPr sz="2600">
          <a:solidFill>
            <a:schemeClr val="tx1"/>
          </a:solidFill>
          <a:latin typeface="Tahoma" charset="0"/>
          <a:cs typeface="Arial" charset="0"/>
        </a:defRPr>
      </a:lvl6pPr>
      <a:lvl7pPr marL="914400" algn="l" rtl="0" eaLnBrk="1" fontAlgn="base" hangingPunct="1">
        <a:spcBef>
          <a:spcPct val="0"/>
        </a:spcBef>
        <a:spcAft>
          <a:spcPct val="0"/>
        </a:spcAft>
        <a:defRPr sz="2600">
          <a:solidFill>
            <a:schemeClr val="tx1"/>
          </a:solidFill>
          <a:latin typeface="Tahoma" charset="0"/>
          <a:cs typeface="Arial" charset="0"/>
        </a:defRPr>
      </a:lvl7pPr>
      <a:lvl8pPr marL="1371600" algn="l" rtl="0" eaLnBrk="1" fontAlgn="base" hangingPunct="1">
        <a:spcBef>
          <a:spcPct val="0"/>
        </a:spcBef>
        <a:spcAft>
          <a:spcPct val="0"/>
        </a:spcAft>
        <a:defRPr sz="2600">
          <a:solidFill>
            <a:schemeClr val="tx1"/>
          </a:solidFill>
          <a:latin typeface="Tahoma" charset="0"/>
          <a:cs typeface="Arial" charset="0"/>
        </a:defRPr>
      </a:lvl8pPr>
      <a:lvl9pPr marL="1828800" algn="l" rtl="0" eaLnBrk="1" fontAlgn="base" hangingPunct="1">
        <a:spcBef>
          <a:spcPct val="0"/>
        </a:spcBef>
        <a:spcAft>
          <a:spcPct val="0"/>
        </a:spcAft>
        <a:defRPr sz="2600">
          <a:solidFill>
            <a:schemeClr val="tx1"/>
          </a:solidFill>
          <a:latin typeface="Tahoma" charset="0"/>
          <a:cs typeface="Arial" charset="0"/>
        </a:defRPr>
      </a:lvl9pPr>
    </p:titleStyle>
    <p:bodyStyle>
      <a:lvl1pPr marL="230188" indent="-230188"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213" indent="-227013"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4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463" indent="-16986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8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1700">
          <a:solidFill>
            <a:schemeClr val="tx1"/>
          </a:solidFill>
          <a:latin typeface="+mn-lt"/>
          <a:cs typeface="+mn-cs"/>
        </a:defRPr>
      </a:lvl6pPr>
      <a:lvl7pPr marL="2971800" indent="-228600" algn="l" rtl="0" eaLnBrk="1" fontAlgn="base" hangingPunct="1">
        <a:spcBef>
          <a:spcPct val="20000"/>
        </a:spcBef>
        <a:spcAft>
          <a:spcPct val="0"/>
        </a:spcAft>
        <a:buChar char="»"/>
        <a:defRPr sz="1700">
          <a:solidFill>
            <a:schemeClr val="tx1"/>
          </a:solidFill>
          <a:latin typeface="+mn-lt"/>
          <a:cs typeface="+mn-cs"/>
        </a:defRPr>
      </a:lvl7pPr>
      <a:lvl8pPr marL="3429000" indent="-228600" algn="l" rtl="0" eaLnBrk="1" fontAlgn="base" hangingPunct="1">
        <a:spcBef>
          <a:spcPct val="20000"/>
        </a:spcBef>
        <a:spcAft>
          <a:spcPct val="0"/>
        </a:spcAft>
        <a:buChar char="»"/>
        <a:defRPr sz="1700">
          <a:solidFill>
            <a:schemeClr val="tx1"/>
          </a:solidFill>
          <a:latin typeface="+mn-lt"/>
          <a:cs typeface="+mn-cs"/>
        </a:defRPr>
      </a:lvl8pPr>
      <a:lvl9pPr marL="3886200" indent="-228600" algn="l" rtl="0" eaLnBrk="1" fontAlgn="base" hangingPunct="1">
        <a:spcBef>
          <a:spcPct val="20000"/>
        </a:spcBef>
        <a:spcAft>
          <a:spcPct val="0"/>
        </a:spcAft>
        <a:buChar char="»"/>
        <a:defRPr sz="17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04800" y="1051560"/>
            <a:ext cx="8389034" cy="3393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09600" y="4995863"/>
            <a:ext cx="1828800" cy="11430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sz="800" smtClean="0">
                <a:latin typeface="Arial Narrow" pitchFamily="34" charset="0"/>
              </a:defRPr>
            </a:lvl1pPr>
          </a:lstStyle>
          <a:p>
            <a:pPr>
              <a:defRPr/>
            </a:pPr>
            <a:endParaRPr lang="en-US" dirty="0"/>
          </a:p>
        </p:txBody>
      </p:sp>
      <p:sp>
        <p:nvSpPr>
          <p:cNvPr id="1113" name="Rectangle 89"/>
          <p:cNvSpPr>
            <a:spLocks noGrp="1" noChangeArrowheads="1"/>
          </p:cNvSpPr>
          <p:nvPr>
            <p:ph type="sldNum" sz="quarter" idx="4"/>
          </p:nvPr>
        </p:nvSpPr>
        <p:spPr bwMode="auto">
          <a:xfrm>
            <a:off x="28411" y="4857751"/>
            <a:ext cx="400378" cy="297651"/>
          </a:xfrm>
          <a:prstGeom prst="rect">
            <a:avLst/>
          </a:prstGeom>
          <a:noFill/>
          <a:ln w="9525">
            <a:noFill/>
            <a:miter lim="800000"/>
            <a:headEnd/>
            <a:tailEnd/>
          </a:ln>
          <a:effectLst/>
        </p:spPr>
        <p:txBody>
          <a:bodyPr vert="horz" wrap="none" lIns="96653" tIns="48326" rIns="96653" bIns="48326" numCol="1" anchor="t" anchorCtr="0" compatLnSpc="1">
            <a:prstTxWarp prst="textNoShape">
              <a:avLst/>
            </a:prstTxWarp>
            <a:spAutoFit/>
          </a:bodyPr>
          <a:lstStyle>
            <a:lvl1pPr algn="ctr">
              <a:defRPr sz="1300">
                <a:solidFill>
                  <a:srgbClr val="000000"/>
                </a:solidFill>
                <a:latin typeface="Arial" charset="0"/>
              </a:defRPr>
            </a:lvl1pPr>
          </a:lstStyle>
          <a:p>
            <a:fld id="{8E41F33A-8A61-4937-A58C-46521EFFC1C2}" type="slidenum">
              <a:rPr lang="en-US"/>
              <a:pPr/>
              <a:t>‹#›</a:t>
            </a:fld>
            <a:endParaRPr lang="en-US" dirty="0"/>
          </a:p>
        </p:txBody>
      </p:sp>
      <p:sp>
        <p:nvSpPr>
          <p:cNvPr id="9" name="Rectangle 8"/>
          <p:cNvSpPr/>
          <p:nvPr userDrawn="1"/>
        </p:nvSpPr>
        <p:spPr>
          <a:xfrm>
            <a:off x="0" y="755748"/>
            <a:ext cx="9144000" cy="34289"/>
          </a:xfrm>
          <a:prstGeom prst="rect">
            <a:avLst/>
          </a:prstGeom>
          <a:solidFill>
            <a:srgbClr val="005D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
          <p:cNvSpPr>
            <a:spLocks noGrp="1" noChangeArrowheads="1"/>
          </p:cNvSpPr>
          <p:nvPr>
            <p:ph type="title"/>
          </p:nvPr>
        </p:nvSpPr>
        <p:spPr bwMode="auto">
          <a:xfrm>
            <a:off x="228600" y="57150"/>
            <a:ext cx="63627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4153341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dt="0"/>
  <p:txStyles>
    <p:titleStyle>
      <a:lvl1pPr algn="l" rtl="0" eaLnBrk="1" fontAlgn="base" hangingPunct="1">
        <a:spcBef>
          <a:spcPct val="0"/>
        </a:spcBef>
        <a:spcAft>
          <a:spcPct val="0"/>
        </a:spcAft>
        <a:defRPr sz="24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2600">
          <a:solidFill>
            <a:schemeClr val="tx1"/>
          </a:solidFill>
          <a:latin typeface="Tahoma" charset="0"/>
          <a:cs typeface="Arial" charset="0"/>
        </a:defRPr>
      </a:lvl2pPr>
      <a:lvl3pPr algn="l" rtl="0" eaLnBrk="1" fontAlgn="base" hangingPunct="1">
        <a:spcBef>
          <a:spcPct val="0"/>
        </a:spcBef>
        <a:spcAft>
          <a:spcPct val="0"/>
        </a:spcAft>
        <a:defRPr sz="2600">
          <a:solidFill>
            <a:schemeClr val="tx1"/>
          </a:solidFill>
          <a:latin typeface="Tahoma" charset="0"/>
          <a:cs typeface="Arial" charset="0"/>
        </a:defRPr>
      </a:lvl3pPr>
      <a:lvl4pPr algn="l" rtl="0" eaLnBrk="1" fontAlgn="base" hangingPunct="1">
        <a:spcBef>
          <a:spcPct val="0"/>
        </a:spcBef>
        <a:spcAft>
          <a:spcPct val="0"/>
        </a:spcAft>
        <a:defRPr sz="2600">
          <a:solidFill>
            <a:schemeClr val="tx1"/>
          </a:solidFill>
          <a:latin typeface="Tahoma" charset="0"/>
          <a:cs typeface="Arial" charset="0"/>
        </a:defRPr>
      </a:lvl4pPr>
      <a:lvl5pPr algn="l" rtl="0" eaLnBrk="1" fontAlgn="base" hangingPunct="1">
        <a:spcBef>
          <a:spcPct val="0"/>
        </a:spcBef>
        <a:spcAft>
          <a:spcPct val="0"/>
        </a:spcAft>
        <a:defRPr sz="2600">
          <a:solidFill>
            <a:schemeClr val="tx1"/>
          </a:solidFill>
          <a:latin typeface="Tahoma" charset="0"/>
          <a:cs typeface="Arial" charset="0"/>
        </a:defRPr>
      </a:lvl5pPr>
      <a:lvl6pPr marL="457200" algn="l" rtl="0" eaLnBrk="1" fontAlgn="base" hangingPunct="1">
        <a:spcBef>
          <a:spcPct val="0"/>
        </a:spcBef>
        <a:spcAft>
          <a:spcPct val="0"/>
        </a:spcAft>
        <a:defRPr sz="2600">
          <a:solidFill>
            <a:schemeClr val="tx1"/>
          </a:solidFill>
          <a:latin typeface="Tahoma" charset="0"/>
          <a:cs typeface="Arial" charset="0"/>
        </a:defRPr>
      </a:lvl6pPr>
      <a:lvl7pPr marL="914400" algn="l" rtl="0" eaLnBrk="1" fontAlgn="base" hangingPunct="1">
        <a:spcBef>
          <a:spcPct val="0"/>
        </a:spcBef>
        <a:spcAft>
          <a:spcPct val="0"/>
        </a:spcAft>
        <a:defRPr sz="2600">
          <a:solidFill>
            <a:schemeClr val="tx1"/>
          </a:solidFill>
          <a:latin typeface="Tahoma" charset="0"/>
          <a:cs typeface="Arial" charset="0"/>
        </a:defRPr>
      </a:lvl7pPr>
      <a:lvl8pPr marL="1371600" algn="l" rtl="0" eaLnBrk="1" fontAlgn="base" hangingPunct="1">
        <a:spcBef>
          <a:spcPct val="0"/>
        </a:spcBef>
        <a:spcAft>
          <a:spcPct val="0"/>
        </a:spcAft>
        <a:defRPr sz="2600">
          <a:solidFill>
            <a:schemeClr val="tx1"/>
          </a:solidFill>
          <a:latin typeface="Tahoma" charset="0"/>
          <a:cs typeface="Arial" charset="0"/>
        </a:defRPr>
      </a:lvl8pPr>
      <a:lvl9pPr marL="1828800" algn="l" rtl="0" eaLnBrk="1" fontAlgn="base" hangingPunct="1">
        <a:spcBef>
          <a:spcPct val="0"/>
        </a:spcBef>
        <a:spcAft>
          <a:spcPct val="0"/>
        </a:spcAft>
        <a:defRPr sz="2600">
          <a:solidFill>
            <a:schemeClr val="tx1"/>
          </a:solidFill>
          <a:latin typeface="Tahoma" charset="0"/>
          <a:cs typeface="Arial" charset="0"/>
        </a:defRPr>
      </a:lvl9pPr>
    </p:titleStyle>
    <p:bodyStyle>
      <a:lvl1pPr marL="230188" indent="-230188"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213" indent="-227013"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4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463" indent="-16986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8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1700">
          <a:solidFill>
            <a:schemeClr val="tx1"/>
          </a:solidFill>
          <a:latin typeface="+mn-lt"/>
          <a:cs typeface="+mn-cs"/>
        </a:defRPr>
      </a:lvl6pPr>
      <a:lvl7pPr marL="2971800" indent="-228600" algn="l" rtl="0" eaLnBrk="1" fontAlgn="base" hangingPunct="1">
        <a:spcBef>
          <a:spcPct val="20000"/>
        </a:spcBef>
        <a:spcAft>
          <a:spcPct val="0"/>
        </a:spcAft>
        <a:buChar char="»"/>
        <a:defRPr sz="1700">
          <a:solidFill>
            <a:schemeClr val="tx1"/>
          </a:solidFill>
          <a:latin typeface="+mn-lt"/>
          <a:cs typeface="+mn-cs"/>
        </a:defRPr>
      </a:lvl7pPr>
      <a:lvl8pPr marL="3429000" indent="-228600" algn="l" rtl="0" eaLnBrk="1" fontAlgn="base" hangingPunct="1">
        <a:spcBef>
          <a:spcPct val="20000"/>
        </a:spcBef>
        <a:spcAft>
          <a:spcPct val="0"/>
        </a:spcAft>
        <a:buChar char="»"/>
        <a:defRPr sz="1700">
          <a:solidFill>
            <a:schemeClr val="tx1"/>
          </a:solidFill>
          <a:latin typeface="+mn-lt"/>
          <a:cs typeface="+mn-cs"/>
        </a:defRPr>
      </a:lvl8pPr>
      <a:lvl9pPr marL="3886200" indent="-228600" algn="l" rtl="0" eaLnBrk="1" fontAlgn="base" hangingPunct="1">
        <a:spcBef>
          <a:spcPct val="20000"/>
        </a:spcBef>
        <a:spcAft>
          <a:spcPct val="0"/>
        </a:spcAft>
        <a:buChar char="»"/>
        <a:defRPr sz="17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itrevolution.com/book/applied-industrial-devop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itrevolution.com/book/industrial-devop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265624" y="1589959"/>
            <a:ext cx="8420669" cy="832865"/>
          </a:xfrm>
        </p:spPr>
        <p:txBody>
          <a:bodyPr/>
          <a:lstStyle/>
          <a:p>
            <a:pPr algn="ctr"/>
            <a:r>
              <a:rPr lang="en-US" dirty="0"/>
              <a:t>From Value Streams to Agile Teams </a:t>
            </a:r>
            <a:endParaRPr lang="en-US" b="0" dirty="0"/>
          </a:p>
        </p:txBody>
      </p:sp>
      <p:sp>
        <p:nvSpPr>
          <p:cNvPr id="9" name="Text Placeholder 8"/>
          <p:cNvSpPr>
            <a:spLocks noGrp="1"/>
          </p:cNvSpPr>
          <p:nvPr>
            <p:ph type="body" sz="quarter" idx="4294967295"/>
          </p:nvPr>
        </p:nvSpPr>
        <p:spPr>
          <a:xfrm>
            <a:off x="3888884" y="2896466"/>
            <a:ext cx="5144757" cy="407843"/>
          </a:xfrm>
        </p:spPr>
        <p:txBody>
          <a:bodyPr>
            <a:noAutofit/>
          </a:bodyPr>
          <a:lstStyle/>
          <a:p>
            <a:pPr marL="0" indent="0" algn="r">
              <a:lnSpc>
                <a:spcPct val="120000"/>
              </a:lnSpc>
              <a:spcBef>
                <a:spcPts val="0"/>
              </a:spcBef>
              <a:buNone/>
            </a:pPr>
            <a:r>
              <a:rPr lang="en-US" dirty="0"/>
              <a:t>June 2020</a:t>
            </a:r>
          </a:p>
        </p:txBody>
      </p:sp>
      <p:sp>
        <p:nvSpPr>
          <p:cNvPr id="10" name="Text Placeholder 9"/>
          <p:cNvSpPr>
            <a:spLocks noGrp="1"/>
          </p:cNvSpPr>
          <p:nvPr>
            <p:ph type="body" sz="quarter" idx="4294967295"/>
          </p:nvPr>
        </p:nvSpPr>
        <p:spPr>
          <a:xfrm>
            <a:off x="4975710" y="3444565"/>
            <a:ext cx="4086098" cy="746627"/>
          </a:xfrm>
        </p:spPr>
        <p:txBody>
          <a:bodyPr>
            <a:noAutofit/>
          </a:bodyPr>
          <a:lstStyle/>
          <a:p>
            <a:pPr marL="0" indent="0" algn="r">
              <a:spcBef>
                <a:spcPts val="600"/>
              </a:spcBef>
              <a:buNone/>
            </a:pPr>
            <a:r>
              <a:rPr lang="en-US" sz="1200" dirty="0"/>
              <a:t>Dr. Suzette S. Johnson</a:t>
            </a:r>
          </a:p>
          <a:p>
            <a:pPr marL="0" indent="0" algn="r">
              <a:spcBef>
                <a:spcPts val="600"/>
              </a:spcBef>
              <a:buNone/>
            </a:pPr>
            <a:r>
              <a:rPr lang="en-US" sz="1200" dirty="0"/>
              <a:t>Northrop Grumman Corporation</a:t>
            </a:r>
          </a:p>
          <a:p>
            <a:pPr marL="0" indent="0" algn="r">
              <a:spcBef>
                <a:spcPts val="600"/>
              </a:spcBef>
              <a:buNone/>
            </a:pPr>
            <a:r>
              <a:rPr lang="en-US" sz="1200" dirty="0"/>
              <a:t>Suzette.Johnson@ngc.com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34" y="4274789"/>
            <a:ext cx="2360158" cy="499157"/>
          </a:xfrm>
          <a:prstGeom prst="rect">
            <a:avLst/>
          </a:prstGeom>
        </p:spPr>
      </p:pic>
      <p:sp>
        <p:nvSpPr>
          <p:cNvPr id="7" name="Text Placeholder 9"/>
          <p:cNvSpPr>
            <a:spLocks noGrp="1"/>
          </p:cNvSpPr>
          <p:nvPr>
            <p:ph type="body" sz="quarter" idx="4294967295"/>
          </p:nvPr>
        </p:nvSpPr>
        <p:spPr>
          <a:xfrm>
            <a:off x="265624" y="3413743"/>
            <a:ext cx="4086098" cy="746627"/>
          </a:xfrm>
        </p:spPr>
        <p:txBody>
          <a:bodyPr>
            <a:noAutofit/>
          </a:bodyPr>
          <a:lstStyle/>
          <a:p>
            <a:pPr marL="0" indent="0">
              <a:lnSpc>
                <a:spcPct val="120000"/>
              </a:lnSpc>
              <a:spcBef>
                <a:spcPts val="600"/>
              </a:spcBef>
              <a:buNone/>
            </a:pPr>
            <a:r>
              <a:rPr lang="en-US" sz="1200" dirty="0"/>
              <a:t>Robin Yeman</a:t>
            </a:r>
          </a:p>
          <a:p>
            <a:pPr marL="0" indent="0">
              <a:lnSpc>
                <a:spcPct val="120000"/>
              </a:lnSpc>
              <a:spcBef>
                <a:spcPts val="600"/>
              </a:spcBef>
              <a:buNone/>
            </a:pPr>
            <a:r>
              <a:rPr lang="en-US" sz="1200" dirty="0"/>
              <a:t>Lockheed Martin Corporation</a:t>
            </a:r>
          </a:p>
          <a:p>
            <a:pPr marL="0" indent="0">
              <a:lnSpc>
                <a:spcPct val="120000"/>
              </a:lnSpc>
              <a:spcBef>
                <a:spcPts val="600"/>
              </a:spcBef>
              <a:buNone/>
            </a:pPr>
            <a:r>
              <a:rPr lang="en-US" sz="1200" dirty="0"/>
              <a:t>Robin.Yeman@lmco.com</a:t>
            </a:r>
          </a:p>
        </p:txBody>
      </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2969" y="4331448"/>
            <a:ext cx="1595031" cy="353873"/>
          </a:xfrm>
          <a:prstGeom prst="rect">
            <a:avLst/>
          </a:prstGeom>
        </p:spPr>
      </p:pic>
    </p:spTree>
    <p:extLst>
      <p:ext uri="{BB962C8B-B14F-4D97-AF65-F5344CB8AC3E}">
        <p14:creationId xmlns:p14="http://schemas.microsoft.com/office/powerpoint/2010/main" val="74884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11" y="208258"/>
            <a:ext cx="8626323" cy="628650"/>
          </a:xfrm>
        </p:spPr>
        <p:txBody>
          <a:bodyPr/>
          <a:lstStyle/>
          <a:p>
            <a:r>
              <a:rPr lang="en-US" dirty="0" err="1"/>
              <a:t>Alset</a:t>
            </a:r>
            <a:r>
              <a:rPr lang="en-US" dirty="0"/>
              <a:t> Value Stream Identification (Cultural Context) </a:t>
            </a:r>
          </a:p>
        </p:txBody>
      </p:sp>
      <p:sp>
        <p:nvSpPr>
          <p:cNvPr id="4" name="Slide Number Placeholder 3"/>
          <p:cNvSpPr>
            <a:spLocks noGrp="1"/>
          </p:cNvSpPr>
          <p:nvPr>
            <p:ph type="sldNum" sz="quarter" idx="11"/>
          </p:nvPr>
        </p:nvSpPr>
        <p:spPr/>
        <p:txBody>
          <a:bodyPr/>
          <a:lstStyle/>
          <a:p>
            <a:fld id="{F6EFC63E-F8D9-44BB-A462-AC735E845F95}" type="slidenum">
              <a:rPr lang="en-US" smtClean="0"/>
              <a:pPr/>
              <a:t>10</a:t>
            </a:fld>
            <a:endParaRPr lang="en-US"/>
          </a:p>
        </p:txBody>
      </p:sp>
      <p:pic>
        <p:nvPicPr>
          <p:cNvPr id="13" name="Picture 12" descr="https://lh4.googleusercontent.com/VSEXqyBYfdxJmGzmMupCVc_R7bqTOLCOrpmyjVQG1pjhrmloOZfo2729Oi6V2W8Vv2KC3L_9wVXKQ2_lsivfEH43VPgbUaKN0dgbyVMc354q8JTIrS-E_dOt6eoYy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6764" y="2980391"/>
            <a:ext cx="5082032" cy="1603629"/>
          </a:xfrm>
          <a:prstGeom prst="rect">
            <a:avLst/>
          </a:prstGeom>
          <a:noFill/>
          <a:ln>
            <a:noFill/>
          </a:ln>
        </p:spPr>
      </p:pic>
      <p:pic>
        <p:nvPicPr>
          <p:cNvPr id="6" name="Picture 5" descr="https://lh5.googleusercontent.com/3976mzIKdW2IE-s_QglmTX8ZvNXm-IO8DwQdd5gjwxVm-QlZZCsJRAJdt5sx3O65xW7CKK1x_Asm_3khO2hVdBMizvvVaZviwLSQkpGwdyZNX5JfLdBHvElQvRlzSg">
            <a:extLst>
              <a:ext uri="{FF2B5EF4-FFF2-40B4-BE49-F238E27FC236}">
                <a16:creationId xmlns:a16="http://schemas.microsoft.com/office/drawing/2014/main" id="{EA978005-BF5E-1043-B7B1-FC28BBF8E2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6504" y="1190898"/>
            <a:ext cx="3445764" cy="1044956"/>
          </a:xfrm>
          <a:prstGeom prst="rect">
            <a:avLst/>
          </a:prstGeom>
          <a:noFill/>
          <a:ln>
            <a:noFill/>
          </a:ln>
        </p:spPr>
      </p:pic>
      <p:sp>
        <p:nvSpPr>
          <p:cNvPr id="3" name="Oval 2">
            <a:extLst>
              <a:ext uri="{FF2B5EF4-FFF2-40B4-BE49-F238E27FC236}">
                <a16:creationId xmlns:a16="http://schemas.microsoft.com/office/drawing/2014/main" id="{58F538A4-211D-954B-B84F-CB80BFA43BBF}"/>
              </a:ext>
            </a:extLst>
          </p:cNvPr>
          <p:cNvSpPr/>
          <p:nvPr/>
        </p:nvSpPr>
        <p:spPr>
          <a:xfrm>
            <a:off x="969855" y="1345096"/>
            <a:ext cx="1134794" cy="225106"/>
          </a:xfrm>
          <a:prstGeom prst="ellipse">
            <a:avLst/>
          </a:prstGeom>
          <a:noFill/>
          <a:ln>
            <a:solidFill>
              <a:srgbClr val="A5002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063DB24F-0A7F-7B4E-BD94-7FD7D5F59357}"/>
              </a:ext>
            </a:extLst>
          </p:cNvPr>
          <p:cNvSpPr/>
          <p:nvPr/>
        </p:nvSpPr>
        <p:spPr>
          <a:xfrm>
            <a:off x="556591" y="2771287"/>
            <a:ext cx="6864626" cy="2021835"/>
          </a:xfrm>
          <a:prstGeom prst="ellipse">
            <a:avLst/>
          </a:prstGeom>
          <a:noFill/>
          <a:ln>
            <a:solidFill>
              <a:srgbClr val="A5002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Curved Right Arrow 6">
            <a:extLst>
              <a:ext uri="{FF2B5EF4-FFF2-40B4-BE49-F238E27FC236}">
                <a16:creationId xmlns:a16="http://schemas.microsoft.com/office/drawing/2014/main" id="{B1B3BAFE-9A5D-E64C-B1D5-64B13A963A44}"/>
              </a:ext>
            </a:extLst>
          </p:cNvPr>
          <p:cNvSpPr/>
          <p:nvPr/>
        </p:nvSpPr>
        <p:spPr>
          <a:xfrm>
            <a:off x="28411" y="1411356"/>
            <a:ext cx="793224" cy="2007705"/>
          </a:xfrm>
          <a:prstGeom prst="curvedRightArrow">
            <a:avLst/>
          </a:prstGeom>
          <a:solidFill>
            <a:srgbClr val="A50021"/>
          </a:solidFill>
          <a:ln>
            <a:solidFill>
              <a:srgbClr val="A5002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2620E4DD-96A5-974B-AA34-C9C5D6DE2973}"/>
              </a:ext>
            </a:extLst>
          </p:cNvPr>
          <p:cNvPicPr>
            <a:picLocks noChangeAspect="1"/>
          </p:cNvPicPr>
          <p:nvPr/>
        </p:nvPicPr>
        <p:blipFill>
          <a:blip r:embed="rId5"/>
          <a:stretch>
            <a:fillRect/>
          </a:stretch>
        </p:blipFill>
        <p:spPr>
          <a:xfrm>
            <a:off x="821635" y="810723"/>
            <a:ext cx="5608320" cy="503936"/>
          </a:xfrm>
          <a:prstGeom prst="rect">
            <a:avLst/>
          </a:prstGeom>
        </p:spPr>
      </p:pic>
      <p:sp>
        <p:nvSpPr>
          <p:cNvPr id="21" name="TextBox 20">
            <a:extLst>
              <a:ext uri="{FF2B5EF4-FFF2-40B4-BE49-F238E27FC236}">
                <a16:creationId xmlns:a16="http://schemas.microsoft.com/office/drawing/2014/main" id="{B48DDE0C-1402-9F4A-838B-1801113C5231}"/>
              </a:ext>
            </a:extLst>
          </p:cNvPr>
          <p:cNvSpPr txBox="1"/>
          <p:nvPr/>
        </p:nvSpPr>
        <p:spPr>
          <a:xfrm>
            <a:off x="821635" y="2307204"/>
            <a:ext cx="5698355" cy="338554"/>
          </a:xfrm>
          <a:prstGeom prst="rect">
            <a:avLst/>
          </a:prstGeom>
          <a:noFill/>
        </p:spPr>
        <p:txBody>
          <a:bodyPr wrap="none" rtlCol="0">
            <a:spAutoFit/>
          </a:bodyPr>
          <a:lstStyle/>
          <a:p>
            <a:r>
              <a:rPr lang="en-US" sz="1600" dirty="0" err="1">
                <a:latin typeface="Arial" pitchFamily="34" charset="0"/>
                <a:cs typeface="Arial" pitchFamily="34" charset="0"/>
              </a:rPr>
              <a:t>Alset’s</a:t>
            </a:r>
            <a:r>
              <a:rPr lang="en-US" sz="1600" dirty="0">
                <a:latin typeface="Arial" pitchFamily="34" charset="0"/>
                <a:cs typeface="Arial" pitchFamily="34" charset="0"/>
              </a:rPr>
              <a:t> Autonomous vehicle has several </a:t>
            </a:r>
            <a:r>
              <a:rPr lang="en-US" sz="1600" b="1" i="1" dirty="0">
                <a:latin typeface="Arial" pitchFamily="34" charset="0"/>
                <a:cs typeface="Arial" pitchFamily="34" charset="0"/>
              </a:rPr>
              <a:t>“teams” </a:t>
            </a:r>
            <a:r>
              <a:rPr lang="en-US" sz="1600" dirty="0">
                <a:latin typeface="Arial" pitchFamily="34" charset="0"/>
                <a:cs typeface="Arial" pitchFamily="34" charset="0"/>
              </a:rPr>
              <a:t>to consider</a:t>
            </a:r>
          </a:p>
        </p:txBody>
      </p:sp>
      <p:sp>
        <p:nvSpPr>
          <p:cNvPr id="22" name="TextBox 21">
            <a:extLst>
              <a:ext uri="{FF2B5EF4-FFF2-40B4-BE49-F238E27FC236}">
                <a16:creationId xmlns:a16="http://schemas.microsoft.com/office/drawing/2014/main" id="{619B7797-45F9-BB4A-A8A0-4D150AA344FA}"/>
              </a:ext>
            </a:extLst>
          </p:cNvPr>
          <p:cNvSpPr txBox="1"/>
          <p:nvPr/>
        </p:nvSpPr>
        <p:spPr>
          <a:xfrm>
            <a:off x="6805494" y="1815043"/>
            <a:ext cx="2287806"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Arial" pitchFamily="34" charset="0"/>
                <a:cs typeface="Arial" pitchFamily="34" charset="0"/>
              </a:rPr>
              <a:t>Organization Structure</a:t>
            </a:r>
          </a:p>
          <a:p>
            <a:pPr marL="285750" indent="-285750">
              <a:buFont typeface="Arial" panose="020B0604020202020204" pitchFamily="34" charset="0"/>
              <a:buChar char="•"/>
            </a:pPr>
            <a:r>
              <a:rPr lang="en-US" sz="1200" dirty="0">
                <a:latin typeface="Arial" pitchFamily="34" charset="0"/>
                <a:cs typeface="Arial" pitchFamily="34" charset="0"/>
              </a:rPr>
              <a:t>Information Flows</a:t>
            </a:r>
          </a:p>
          <a:p>
            <a:pPr marL="285750" indent="-285750">
              <a:buFont typeface="Arial" panose="020B0604020202020204" pitchFamily="34" charset="0"/>
              <a:buChar char="•"/>
            </a:pPr>
            <a:r>
              <a:rPr lang="en-US" sz="1200" dirty="0">
                <a:latin typeface="Arial" pitchFamily="34" charset="0"/>
                <a:cs typeface="Arial" pitchFamily="34" charset="0"/>
              </a:rPr>
              <a:t>Heterogenous Subcultures</a:t>
            </a:r>
          </a:p>
          <a:p>
            <a:pPr marL="285750" indent="-285750">
              <a:buFont typeface="Arial" panose="020B0604020202020204" pitchFamily="34" charset="0"/>
              <a:buChar char="•"/>
            </a:pPr>
            <a:r>
              <a:rPr lang="en-US" sz="1200" dirty="0">
                <a:latin typeface="Arial" pitchFamily="34" charset="0"/>
                <a:cs typeface="Arial" pitchFamily="34" charset="0"/>
              </a:rPr>
              <a:t>Mental Models</a:t>
            </a:r>
          </a:p>
          <a:p>
            <a:pPr marL="285750" indent="-285750">
              <a:buFont typeface="Arial" panose="020B0604020202020204" pitchFamily="34" charset="0"/>
              <a:buChar char="•"/>
            </a:pPr>
            <a:r>
              <a:rPr lang="en-US" sz="1200" dirty="0">
                <a:latin typeface="Arial" pitchFamily="34" charset="0"/>
                <a:cs typeface="Arial" pitchFamily="34" charset="0"/>
              </a:rPr>
              <a:t>Multiple relationships</a:t>
            </a:r>
          </a:p>
          <a:p>
            <a:pPr marL="285750" indent="-285750">
              <a:buFont typeface="Arial" panose="020B0604020202020204" pitchFamily="34" charset="0"/>
              <a:buChar char="•"/>
            </a:pPr>
            <a:r>
              <a:rPr lang="en-US" sz="1200" dirty="0">
                <a:latin typeface="Arial" pitchFamily="34" charset="0"/>
                <a:cs typeface="Arial" pitchFamily="34" charset="0"/>
              </a:rPr>
              <a:t>Varying language</a:t>
            </a:r>
          </a:p>
        </p:txBody>
      </p:sp>
      <p:sp>
        <p:nvSpPr>
          <p:cNvPr id="23" name="TextBox 22">
            <a:extLst>
              <a:ext uri="{FF2B5EF4-FFF2-40B4-BE49-F238E27FC236}">
                <a16:creationId xmlns:a16="http://schemas.microsoft.com/office/drawing/2014/main" id="{F4F61943-886B-EE43-89AD-8E280AD30E67}"/>
              </a:ext>
            </a:extLst>
          </p:cNvPr>
          <p:cNvSpPr txBox="1"/>
          <p:nvPr/>
        </p:nvSpPr>
        <p:spPr>
          <a:xfrm>
            <a:off x="6360776" y="1301407"/>
            <a:ext cx="699230" cy="1938992"/>
          </a:xfrm>
          <a:prstGeom prst="rect">
            <a:avLst/>
          </a:prstGeom>
          <a:noFill/>
        </p:spPr>
        <p:txBody>
          <a:bodyPr wrap="none" rtlCol="0">
            <a:spAutoFit/>
          </a:bodyPr>
          <a:lstStyle/>
          <a:p>
            <a:r>
              <a:rPr lang="en-US" sz="12000" dirty="0">
                <a:latin typeface="Arial" pitchFamily="34" charset="0"/>
                <a:cs typeface="Arial" pitchFamily="34" charset="0"/>
              </a:rPr>
              <a:t>{</a:t>
            </a:r>
          </a:p>
        </p:txBody>
      </p:sp>
    </p:spTree>
    <p:extLst>
      <p:ext uri="{BB962C8B-B14F-4D97-AF65-F5344CB8AC3E}">
        <p14:creationId xmlns:p14="http://schemas.microsoft.com/office/powerpoint/2010/main" val="152317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748F-3674-884D-8C25-8570298B7FA2}"/>
              </a:ext>
            </a:extLst>
          </p:cNvPr>
          <p:cNvSpPr>
            <a:spLocks noGrp="1"/>
          </p:cNvSpPr>
          <p:nvPr>
            <p:ph type="title"/>
          </p:nvPr>
        </p:nvSpPr>
        <p:spPr/>
        <p:txBody>
          <a:bodyPr/>
          <a:lstStyle/>
          <a:p>
            <a:r>
              <a:rPr lang="en-US" dirty="0"/>
              <a:t>Architect the Product (System Context)</a:t>
            </a:r>
          </a:p>
        </p:txBody>
      </p:sp>
      <p:sp>
        <p:nvSpPr>
          <p:cNvPr id="4" name="Slide Number Placeholder 3">
            <a:extLst>
              <a:ext uri="{FF2B5EF4-FFF2-40B4-BE49-F238E27FC236}">
                <a16:creationId xmlns:a16="http://schemas.microsoft.com/office/drawing/2014/main" id="{EDFBDE4B-F30A-2443-A7CA-5DBAA8EA25A1}"/>
              </a:ext>
            </a:extLst>
          </p:cNvPr>
          <p:cNvSpPr>
            <a:spLocks noGrp="1"/>
          </p:cNvSpPr>
          <p:nvPr>
            <p:ph type="sldNum" sz="quarter" idx="11"/>
          </p:nvPr>
        </p:nvSpPr>
        <p:spPr/>
        <p:txBody>
          <a:bodyPr/>
          <a:lstStyle/>
          <a:p>
            <a:fld id="{F6EFC63E-F8D9-44BB-A462-AC735E845F95}" type="slidenum">
              <a:rPr lang="en-US" smtClean="0"/>
              <a:pPr/>
              <a:t>11</a:t>
            </a:fld>
            <a:endParaRPr lang="en-US"/>
          </a:p>
        </p:txBody>
      </p:sp>
      <p:sp>
        <p:nvSpPr>
          <p:cNvPr id="5" name="Rectangle 4">
            <a:extLst>
              <a:ext uri="{FF2B5EF4-FFF2-40B4-BE49-F238E27FC236}">
                <a16:creationId xmlns:a16="http://schemas.microsoft.com/office/drawing/2014/main" id="{056D19D3-DA8D-FE4C-93EF-AD1382B27C1E}"/>
              </a:ext>
            </a:extLst>
          </p:cNvPr>
          <p:cNvSpPr/>
          <p:nvPr/>
        </p:nvSpPr>
        <p:spPr>
          <a:xfrm>
            <a:off x="110297" y="786477"/>
            <a:ext cx="9033703" cy="685059"/>
          </a:xfrm>
          <a:prstGeom prst="rect">
            <a:avLst/>
          </a:prstGeom>
          <a:noFill/>
        </p:spPr>
        <p:txBody>
          <a:bodyPr wrap="square">
            <a:spAutoFit/>
          </a:bodyPr>
          <a:lstStyle/>
          <a:p>
            <a:pPr marL="0" marR="0">
              <a:lnSpc>
                <a:spcPct val="107000"/>
              </a:lnSpc>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As Alset transitioned to apply Industrial DevOps across the </a:t>
            </a:r>
            <a:r>
              <a:rPr lang="en-US"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system</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it came to understand that many of the barriers to implementation stemmed from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Alset’s</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legacy system structure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45183E2-455E-5F44-BA5D-1A0F6B9858F8}"/>
              </a:ext>
            </a:extLst>
          </p:cNvPr>
          <p:cNvSpPr/>
          <p:nvPr/>
        </p:nvSpPr>
        <p:spPr>
          <a:xfrm>
            <a:off x="55148" y="2263483"/>
            <a:ext cx="3779433" cy="1422505"/>
          </a:xfrm>
          <a:prstGeom prst="rect">
            <a:avLst/>
          </a:prstGeom>
        </p:spPr>
        <p:txBody>
          <a:bodyPr wrap="square">
            <a:spAutoFit/>
          </a:bodyPr>
          <a:lstStyle/>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System Validation                     </a:t>
            </a:r>
            <a:r>
              <a:rPr lang="en-US" sz="1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(System, Subsystem, Component)</a:t>
            </a:r>
            <a:endParaRPr lang="en-US" sz="1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Active Prototyping</a:t>
            </a:r>
          </a:p>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Refactor w/ Strangler Pattern</a:t>
            </a:r>
          </a:p>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Innovate</a:t>
            </a:r>
            <a:endPar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E52F0C89-B30C-F64A-8A2D-FA2616677B20}"/>
              </a:ext>
            </a:extLst>
          </p:cNvPr>
          <p:cNvSpPr/>
          <p:nvPr/>
        </p:nvSpPr>
        <p:spPr>
          <a:xfrm>
            <a:off x="4129548" y="1471536"/>
            <a:ext cx="4896465" cy="3386215"/>
          </a:xfrm>
          <a:prstGeom prst="rect">
            <a:avLst/>
          </a:prstGeom>
          <a:solidFill>
            <a:schemeClr val="bg2">
              <a:lumMod val="75000"/>
            </a:schemeClr>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C3275B2-E5E3-504D-912A-A91B2CFDFEC5}"/>
              </a:ext>
            </a:extLst>
          </p:cNvPr>
          <p:cNvSpPr/>
          <p:nvPr/>
        </p:nvSpPr>
        <p:spPr>
          <a:xfrm>
            <a:off x="4218038" y="2242796"/>
            <a:ext cx="4719484" cy="601805"/>
          </a:xfrm>
          <a:prstGeom prst="roundRect">
            <a:avLst/>
          </a:prstGeom>
          <a:solidFill>
            <a:srgbClr val="FF0000"/>
          </a:solid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034521F-3E66-3344-92EC-DBC3171686FC}"/>
              </a:ext>
            </a:extLst>
          </p:cNvPr>
          <p:cNvSpPr/>
          <p:nvPr/>
        </p:nvSpPr>
        <p:spPr>
          <a:xfrm>
            <a:off x="4218038" y="2874620"/>
            <a:ext cx="4719484" cy="601805"/>
          </a:xfrm>
          <a:prstGeom prst="roundRect">
            <a:avLst/>
          </a:prstGeom>
          <a:solidFill>
            <a:srgbClr val="7030A0"/>
          </a:solidFill>
          <a:ln w="127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8D3E923-BF29-C24E-BB50-BB4F3F233263}"/>
              </a:ext>
            </a:extLst>
          </p:cNvPr>
          <p:cNvSpPr/>
          <p:nvPr/>
        </p:nvSpPr>
        <p:spPr>
          <a:xfrm>
            <a:off x="4237705" y="3530820"/>
            <a:ext cx="4719484" cy="601805"/>
          </a:xfrm>
          <a:prstGeom prst="roundRect">
            <a:avLst/>
          </a:prstGeom>
          <a:solidFill>
            <a:srgbClr val="0070C0"/>
          </a:solidFill>
          <a:ln w="127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ACFC71E-E8EB-B247-AA11-402CE79AC036}"/>
              </a:ext>
            </a:extLst>
          </p:cNvPr>
          <p:cNvSpPr/>
          <p:nvPr/>
        </p:nvSpPr>
        <p:spPr>
          <a:xfrm>
            <a:off x="4237705" y="4177392"/>
            <a:ext cx="4719484" cy="601805"/>
          </a:xfrm>
          <a:prstGeom prst="roundRect">
            <a:avLst/>
          </a:prstGeom>
          <a:solidFill>
            <a:srgbClr val="59CCAD"/>
          </a:solidFill>
          <a:ln w="12700">
            <a:solidFill>
              <a:srgbClr val="47FDB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EA8643F9-9B7E-1949-9DE1-E7F6D3D7178F}"/>
              </a:ext>
            </a:extLst>
          </p:cNvPr>
          <p:cNvSpPr txBox="1"/>
          <p:nvPr/>
        </p:nvSpPr>
        <p:spPr>
          <a:xfrm>
            <a:off x="4176251" y="1445759"/>
            <a:ext cx="3202993" cy="523220"/>
          </a:xfrm>
          <a:prstGeom prst="rect">
            <a:avLst/>
          </a:prstGeom>
          <a:noFill/>
        </p:spPr>
        <p:txBody>
          <a:bodyPr wrap="none" rtlCol="0">
            <a:spAutoFit/>
          </a:bodyPr>
          <a:lstStyle/>
          <a:p>
            <a:r>
              <a:rPr lang="en-US" sz="1600" b="1" dirty="0" err="1">
                <a:solidFill>
                  <a:schemeClr val="bg1"/>
                </a:solidFill>
                <a:latin typeface="Times New Roman" panose="02020603050405020304" pitchFamily="18" charset="0"/>
                <a:cs typeface="Times New Roman" panose="02020603050405020304" pitchFamily="18" charset="0"/>
              </a:rPr>
              <a:t>Alset’s</a:t>
            </a:r>
            <a:r>
              <a:rPr lang="en-US" sz="1600" b="1" dirty="0">
                <a:solidFill>
                  <a:schemeClr val="bg1"/>
                </a:solidFill>
                <a:latin typeface="Times New Roman" panose="02020603050405020304" pitchFamily="18" charset="0"/>
                <a:cs typeface="Times New Roman" panose="02020603050405020304" pitchFamily="18" charset="0"/>
              </a:rPr>
              <a:t> System Behavior Roadmap</a:t>
            </a:r>
          </a:p>
          <a:p>
            <a:r>
              <a:rPr lang="en-US" sz="1200" dirty="0">
                <a:solidFill>
                  <a:schemeClr val="bg1"/>
                </a:solidFill>
                <a:latin typeface="Times New Roman" panose="02020603050405020304" pitchFamily="18" charset="0"/>
                <a:cs typeface="Times New Roman" panose="02020603050405020304" pitchFamily="18" charset="0"/>
              </a:rPr>
              <a:t>Owner: Lean-Agile Leader</a:t>
            </a:r>
          </a:p>
        </p:txBody>
      </p:sp>
      <p:sp>
        <p:nvSpPr>
          <p:cNvPr id="18" name="Rectangle 17">
            <a:extLst>
              <a:ext uri="{FF2B5EF4-FFF2-40B4-BE49-F238E27FC236}">
                <a16:creationId xmlns:a16="http://schemas.microsoft.com/office/drawing/2014/main" id="{0FE50941-B87A-2348-82F3-05FD4630DBC2}"/>
              </a:ext>
            </a:extLst>
          </p:cNvPr>
          <p:cNvSpPr/>
          <p:nvPr/>
        </p:nvSpPr>
        <p:spPr>
          <a:xfrm>
            <a:off x="5383160" y="1968979"/>
            <a:ext cx="1737360" cy="2926080"/>
          </a:xfrm>
          <a:prstGeom prst="rect">
            <a:avLst/>
          </a:prstGeom>
          <a:solidFill>
            <a:schemeClr val="tx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326944E-4E23-684D-8823-AAD654E97C8E}"/>
              </a:ext>
            </a:extLst>
          </p:cNvPr>
          <p:cNvSpPr/>
          <p:nvPr/>
        </p:nvSpPr>
        <p:spPr>
          <a:xfrm>
            <a:off x="7170175" y="1968979"/>
            <a:ext cx="1737360" cy="2926080"/>
          </a:xfrm>
          <a:prstGeom prst="rect">
            <a:avLst/>
          </a:prstGeom>
          <a:solidFill>
            <a:schemeClr val="tx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8238AE9-5CF1-3546-B1E6-419E687E12D9}"/>
              </a:ext>
            </a:extLst>
          </p:cNvPr>
          <p:cNvSpPr txBox="1"/>
          <p:nvPr/>
        </p:nvSpPr>
        <p:spPr>
          <a:xfrm>
            <a:off x="6119000" y="1922067"/>
            <a:ext cx="434734" cy="338554"/>
          </a:xfrm>
          <a:prstGeom prst="rect">
            <a:avLst/>
          </a:prstGeom>
          <a:noFill/>
        </p:spPr>
        <p:txBody>
          <a:bodyPr wrap="none" rtlCol="0">
            <a:spAutoFit/>
          </a:bodyPr>
          <a:lstStyle/>
          <a:p>
            <a:r>
              <a:rPr lang="en-US" sz="1600" dirty="0">
                <a:solidFill>
                  <a:schemeClr val="bg1"/>
                </a:solidFill>
                <a:latin typeface="Times New Roman" panose="02020603050405020304" pitchFamily="18" charset="0"/>
                <a:cs typeface="Times New Roman" panose="02020603050405020304" pitchFamily="18" charset="0"/>
              </a:rPr>
              <a:t>Q1</a:t>
            </a:r>
          </a:p>
        </p:txBody>
      </p:sp>
      <p:sp>
        <p:nvSpPr>
          <p:cNvPr id="21" name="TextBox 20">
            <a:extLst>
              <a:ext uri="{FF2B5EF4-FFF2-40B4-BE49-F238E27FC236}">
                <a16:creationId xmlns:a16="http://schemas.microsoft.com/office/drawing/2014/main" id="{111883BC-9C7E-EA49-955F-2935D4874D21}"/>
              </a:ext>
            </a:extLst>
          </p:cNvPr>
          <p:cNvSpPr txBox="1"/>
          <p:nvPr/>
        </p:nvSpPr>
        <p:spPr>
          <a:xfrm>
            <a:off x="7821488" y="1922382"/>
            <a:ext cx="434734" cy="338554"/>
          </a:xfrm>
          <a:prstGeom prst="rect">
            <a:avLst/>
          </a:prstGeom>
          <a:noFill/>
        </p:spPr>
        <p:txBody>
          <a:bodyPr wrap="none" rtlCol="0">
            <a:spAutoFit/>
          </a:bodyPr>
          <a:lstStyle/>
          <a:p>
            <a:r>
              <a:rPr lang="en-US" sz="1600" dirty="0">
                <a:solidFill>
                  <a:schemeClr val="bg1"/>
                </a:solidFill>
                <a:latin typeface="Times New Roman" panose="02020603050405020304" pitchFamily="18" charset="0"/>
                <a:cs typeface="Times New Roman" panose="02020603050405020304" pitchFamily="18" charset="0"/>
              </a:rPr>
              <a:t>Q2</a:t>
            </a:r>
          </a:p>
        </p:txBody>
      </p:sp>
      <p:pic>
        <p:nvPicPr>
          <p:cNvPr id="24" name="Picture 23">
            <a:extLst>
              <a:ext uri="{FF2B5EF4-FFF2-40B4-BE49-F238E27FC236}">
                <a16:creationId xmlns:a16="http://schemas.microsoft.com/office/drawing/2014/main" id="{9E2B754A-BCE2-7249-877A-D40B38246C8F}"/>
              </a:ext>
            </a:extLst>
          </p:cNvPr>
          <p:cNvPicPr>
            <a:picLocks noChangeAspect="1"/>
          </p:cNvPicPr>
          <p:nvPr/>
        </p:nvPicPr>
        <p:blipFill>
          <a:blip r:embed="rId3">
            <a:duotone>
              <a:schemeClr val="accent6">
                <a:shade val="45000"/>
                <a:satMod val="135000"/>
              </a:schemeClr>
              <a:prstClr val="white"/>
            </a:duotone>
          </a:blip>
          <a:stretch>
            <a:fillRect/>
          </a:stretch>
        </p:blipFill>
        <p:spPr>
          <a:xfrm>
            <a:off x="4493635" y="2306505"/>
            <a:ext cx="633596" cy="407962"/>
          </a:xfrm>
          <a:prstGeom prst="rect">
            <a:avLst/>
          </a:prstGeom>
        </p:spPr>
      </p:pic>
      <p:sp>
        <p:nvSpPr>
          <p:cNvPr id="25" name="TextBox 24">
            <a:extLst>
              <a:ext uri="{FF2B5EF4-FFF2-40B4-BE49-F238E27FC236}">
                <a16:creationId xmlns:a16="http://schemas.microsoft.com/office/drawing/2014/main" id="{9899F703-D52A-4F40-9CCF-2C1B67AF964B}"/>
              </a:ext>
            </a:extLst>
          </p:cNvPr>
          <p:cNvSpPr txBox="1"/>
          <p:nvPr/>
        </p:nvSpPr>
        <p:spPr>
          <a:xfrm>
            <a:off x="4523335" y="2628261"/>
            <a:ext cx="598241"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System</a:t>
            </a:r>
          </a:p>
        </p:txBody>
      </p:sp>
      <p:pic>
        <p:nvPicPr>
          <p:cNvPr id="27" name="Picture 26">
            <a:extLst>
              <a:ext uri="{FF2B5EF4-FFF2-40B4-BE49-F238E27FC236}">
                <a16:creationId xmlns:a16="http://schemas.microsoft.com/office/drawing/2014/main" id="{FE4FE28D-FBBA-4844-96E4-DD9C5AB534A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532054" y="2862774"/>
            <a:ext cx="461086" cy="461086"/>
          </a:xfrm>
          <a:prstGeom prst="rect">
            <a:avLst/>
          </a:prstGeom>
        </p:spPr>
      </p:pic>
      <p:sp>
        <p:nvSpPr>
          <p:cNvPr id="28" name="TextBox 27">
            <a:extLst>
              <a:ext uri="{FF2B5EF4-FFF2-40B4-BE49-F238E27FC236}">
                <a16:creationId xmlns:a16="http://schemas.microsoft.com/office/drawing/2014/main" id="{3AAE019F-F936-F640-A458-7CB424559353}"/>
              </a:ext>
            </a:extLst>
          </p:cNvPr>
          <p:cNvSpPr txBox="1"/>
          <p:nvPr/>
        </p:nvSpPr>
        <p:spPr>
          <a:xfrm>
            <a:off x="4390286" y="3268721"/>
            <a:ext cx="731290"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Prototype</a:t>
            </a:r>
          </a:p>
        </p:txBody>
      </p:sp>
      <p:pic>
        <p:nvPicPr>
          <p:cNvPr id="30" name="Picture 29">
            <a:extLst>
              <a:ext uri="{FF2B5EF4-FFF2-40B4-BE49-F238E27FC236}">
                <a16:creationId xmlns:a16="http://schemas.microsoft.com/office/drawing/2014/main" id="{755DA425-ADD2-2042-8848-B3B6656CE80A}"/>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72510" y="3572676"/>
            <a:ext cx="407526" cy="407526"/>
          </a:xfrm>
          <a:prstGeom prst="rect">
            <a:avLst/>
          </a:prstGeom>
        </p:spPr>
      </p:pic>
      <p:sp>
        <p:nvSpPr>
          <p:cNvPr id="31" name="TextBox 30">
            <a:extLst>
              <a:ext uri="{FF2B5EF4-FFF2-40B4-BE49-F238E27FC236}">
                <a16:creationId xmlns:a16="http://schemas.microsoft.com/office/drawing/2014/main" id="{801F4436-F65C-DD4D-AF2B-72670BAC6389}"/>
              </a:ext>
            </a:extLst>
          </p:cNvPr>
          <p:cNvSpPr txBox="1"/>
          <p:nvPr/>
        </p:nvSpPr>
        <p:spPr>
          <a:xfrm>
            <a:off x="4435085" y="3925465"/>
            <a:ext cx="668773"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Refactor</a:t>
            </a:r>
          </a:p>
        </p:txBody>
      </p:sp>
      <p:pic>
        <p:nvPicPr>
          <p:cNvPr id="33" name="Picture 32">
            <a:extLst>
              <a:ext uri="{FF2B5EF4-FFF2-40B4-BE49-F238E27FC236}">
                <a16:creationId xmlns:a16="http://schemas.microsoft.com/office/drawing/2014/main" id="{18113921-2F3C-D743-A04A-A9CAEB495D8F}"/>
              </a:ext>
            </a:extLst>
          </p:cNvPr>
          <p:cNvPicPr>
            <a:picLocks noChangeAspect="1"/>
          </p:cNvPicPr>
          <p:nvPr/>
        </p:nvPicPr>
        <p:blipFill>
          <a:blip r:embed="rId6">
            <a:lum bright="70000" contrast="-70000"/>
            <a:extLst>
              <a:ext uri="{BEBA8EAE-BF5A-486C-A8C5-ECC9F3942E4B}">
                <a14:imgProps xmlns:a14="http://schemas.microsoft.com/office/drawing/2010/main">
                  <a14:imgLayer>
                    <a14:imgEffect>
                      <a14:colorTemperature colorTemp="3039"/>
                    </a14:imgEffect>
                    <a14:imgEffect>
                      <a14:saturation sat="49000"/>
                    </a14:imgEffect>
                  </a14:imgLayer>
                </a14:imgProps>
              </a:ext>
              <a:ext uri="{28A0092B-C50C-407E-A947-70E740481C1C}">
                <a14:useLocalDpi xmlns:a14="http://schemas.microsoft.com/office/drawing/2010/main" val="0"/>
              </a:ext>
            </a:extLst>
          </a:blip>
          <a:stretch>
            <a:fillRect/>
          </a:stretch>
        </p:blipFill>
        <p:spPr>
          <a:xfrm>
            <a:off x="4483902" y="4166860"/>
            <a:ext cx="517890" cy="517890"/>
          </a:xfrm>
          <a:prstGeom prst="rect">
            <a:avLst/>
          </a:prstGeom>
        </p:spPr>
      </p:pic>
      <p:sp>
        <p:nvSpPr>
          <p:cNvPr id="34" name="TextBox 33">
            <a:extLst>
              <a:ext uri="{FF2B5EF4-FFF2-40B4-BE49-F238E27FC236}">
                <a16:creationId xmlns:a16="http://schemas.microsoft.com/office/drawing/2014/main" id="{4B51E445-224D-8244-9ED6-37050EA2565C}"/>
              </a:ext>
            </a:extLst>
          </p:cNvPr>
          <p:cNvSpPr txBox="1"/>
          <p:nvPr/>
        </p:nvSpPr>
        <p:spPr>
          <a:xfrm>
            <a:off x="4408460" y="4580932"/>
            <a:ext cx="676788" cy="261610"/>
          </a:xfrm>
          <a:prstGeom prst="rect">
            <a:avLst/>
          </a:prstGeom>
          <a:noFill/>
        </p:spPr>
        <p:txBody>
          <a:bodyPr wrap="none" rtlCol="0">
            <a:spAutoFit/>
          </a:bodyPr>
          <a:lstStyle/>
          <a:p>
            <a:r>
              <a:rPr lang="en-US" sz="1100" dirty="0">
                <a:solidFill>
                  <a:schemeClr val="bg1"/>
                </a:solidFill>
                <a:latin typeface="Times New Roman" panose="02020603050405020304" pitchFamily="18" charset="0"/>
                <a:cs typeface="Times New Roman" panose="02020603050405020304" pitchFamily="18" charset="0"/>
              </a:rPr>
              <a:t>Innovate</a:t>
            </a:r>
          </a:p>
        </p:txBody>
      </p:sp>
      <p:sp>
        <p:nvSpPr>
          <p:cNvPr id="3" name="TextBox 2">
            <a:extLst>
              <a:ext uri="{FF2B5EF4-FFF2-40B4-BE49-F238E27FC236}">
                <a16:creationId xmlns:a16="http://schemas.microsoft.com/office/drawing/2014/main" id="{27B3725E-4919-3D46-8356-41E42A50784A}"/>
              </a:ext>
            </a:extLst>
          </p:cNvPr>
          <p:cNvSpPr txBox="1"/>
          <p:nvPr/>
        </p:nvSpPr>
        <p:spPr>
          <a:xfrm>
            <a:off x="5496221" y="2255230"/>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Validate ”AS IS” state at all system levels against business objectives </a:t>
            </a:r>
          </a:p>
        </p:txBody>
      </p:sp>
      <p:sp>
        <p:nvSpPr>
          <p:cNvPr id="26" name="TextBox 25">
            <a:extLst>
              <a:ext uri="{FF2B5EF4-FFF2-40B4-BE49-F238E27FC236}">
                <a16:creationId xmlns:a16="http://schemas.microsoft.com/office/drawing/2014/main" id="{DF417A00-2A6F-7849-8D8E-45131D08E994}"/>
              </a:ext>
            </a:extLst>
          </p:cNvPr>
          <p:cNvSpPr txBox="1"/>
          <p:nvPr/>
        </p:nvSpPr>
        <p:spPr>
          <a:xfrm>
            <a:off x="7228459" y="2262689"/>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Design steel thread to move system to next desired state.</a:t>
            </a:r>
          </a:p>
        </p:txBody>
      </p:sp>
      <p:sp>
        <p:nvSpPr>
          <p:cNvPr id="29" name="TextBox 28">
            <a:extLst>
              <a:ext uri="{FF2B5EF4-FFF2-40B4-BE49-F238E27FC236}">
                <a16:creationId xmlns:a16="http://schemas.microsoft.com/office/drawing/2014/main" id="{B72D53C4-5F9A-804A-9F83-09AA44D9C6A7}"/>
              </a:ext>
            </a:extLst>
          </p:cNvPr>
          <p:cNvSpPr txBox="1"/>
          <p:nvPr/>
        </p:nvSpPr>
        <p:spPr>
          <a:xfrm>
            <a:off x="5502944" y="2894241"/>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Define Prototypes to prove out multiple hypothesis</a:t>
            </a:r>
          </a:p>
        </p:txBody>
      </p:sp>
      <p:sp>
        <p:nvSpPr>
          <p:cNvPr id="32" name="TextBox 31">
            <a:extLst>
              <a:ext uri="{FF2B5EF4-FFF2-40B4-BE49-F238E27FC236}">
                <a16:creationId xmlns:a16="http://schemas.microsoft.com/office/drawing/2014/main" id="{0174D3D7-BA45-024D-AA0F-4329E1B972BF}"/>
              </a:ext>
            </a:extLst>
          </p:cNvPr>
          <p:cNvSpPr txBox="1"/>
          <p:nvPr/>
        </p:nvSpPr>
        <p:spPr>
          <a:xfrm>
            <a:off x="7240304" y="2889074"/>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Leverage Set based design to reduce solution alternatives </a:t>
            </a:r>
          </a:p>
        </p:txBody>
      </p:sp>
      <p:sp>
        <p:nvSpPr>
          <p:cNvPr id="35" name="TextBox 34">
            <a:extLst>
              <a:ext uri="{FF2B5EF4-FFF2-40B4-BE49-F238E27FC236}">
                <a16:creationId xmlns:a16="http://schemas.microsoft.com/office/drawing/2014/main" id="{B39E719A-FEEF-8648-B25F-7E5D772D0786}"/>
              </a:ext>
            </a:extLst>
          </p:cNvPr>
          <p:cNvSpPr txBox="1"/>
          <p:nvPr/>
        </p:nvSpPr>
        <p:spPr>
          <a:xfrm>
            <a:off x="7170175" y="3550297"/>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Refactor areas of solution that need to be optimized or simplified.</a:t>
            </a:r>
          </a:p>
        </p:txBody>
      </p:sp>
      <p:sp>
        <p:nvSpPr>
          <p:cNvPr id="36" name="TextBox 35">
            <a:extLst>
              <a:ext uri="{FF2B5EF4-FFF2-40B4-BE49-F238E27FC236}">
                <a16:creationId xmlns:a16="http://schemas.microsoft.com/office/drawing/2014/main" id="{684BB3D7-3E44-B946-908D-E747BA4F0F73}"/>
              </a:ext>
            </a:extLst>
          </p:cNvPr>
          <p:cNvSpPr txBox="1"/>
          <p:nvPr/>
        </p:nvSpPr>
        <p:spPr>
          <a:xfrm>
            <a:off x="5425143" y="3496499"/>
            <a:ext cx="1509057"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Use System Telemetry from pipelines to show where improvements are needed</a:t>
            </a:r>
          </a:p>
        </p:txBody>
      </p:sp>
      <p:sp>
        <p:nvSpPr>
          <p:cNvPr id="37" name="TextBox 36">
            <a:extLst>
              <a:ext uri="{FF2B5EF4-FFF2-40B4-BE49-F238E27FC236}">
                <a16:creationId xmlns:a16="http://schemas.microsoft.com/office/drawing/2014/main" id="{A23FAC6D-B723-B244-8654-9EB75C5490C1}"/>
              </a:ext>
            </a:extLst>
          </p:cNvPr>
          <p:cNvSpPr txBox="1"/>
          <p:nvPr/>
        </p:nvSpPr>
        <p:spPr>
          <a:xfrm>
            <a:off x="5440136" y="4120636"/>
            <a:ext cx="1509057" cy="707886"/>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Develop Personas of key customers to understand what future needs they have.</a:t>
            </a:r>
          </a:p>
        </p:txBody>
      </p:sp>
      <p:sp>
        <p:nvSpPr>
          <p:cNvPr id="38" name="TextBox 37">
            <a:extLst>
              <a:ext uri="{FF2B5EF4-FFF2-40B4-BE49-F238E27FC236}">
                <a16:creationId xmlns:a16="http://schemas.microsoft.com/office/drawing/2014/main" id="{56C2C94D-5925-AA41-8B51-1E71D802EBB1}"/>
              </a:ext>
            </a:extLst>
          </p:cNvPr>
          <p:cNvSpPr txBox="1"/>
          <p:nvPr/>
        </p:nvSpPr>
        <p:spPr>
          <a:xfrm>
            <a:off x="7228459" y="4163776"/>
            <a:ext cx="1509057" cy="553998"/>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Implement solution day pitches or challenges to continuously evolve.</a:t>
            </a:r>
          </a:p>
        </p:txBody>
      </p:sp>
    </p:spTree>
    <p:extLst>
      <p:ext uri="{BB962C8B-B14F-4D97-AF65-F5344CB8AC3E}">
        <p14:creationId xmlns:p14="http://schemas.microsoft.com/office/powerpoint/2010/main" val="770331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1" y="103645"/>
            <a:ext cx="8533263" cy="628650"/>
          </a:xfrm>
        </p:spPr>
        <p:txBody>
          <a:bodyPr/>
          <a:lstStyle/>
          <a:p>
            <a:r>
              <a:rPr lang="en-US" dirty="0"/>
              <a:t>Architect the Culture (Cultural Context)  </a:t>
            </a:r>
          </a:p>
        </p:txBody>
      </p:sp>
      <p:sp>
        <p:nvSpPr>
          <p:cNvPr id="4" name="Slide Number Placeholder 3"/>
          <p:cNvSpPr>
            <a:spLocks noGrp="1"/>
          </p:cNvSpPr>
          <p:nvPr>
            <p:ph type="sldNum" sz="quarter" idx="11"/>
          </p:nvPr>
        </p:nvSpPr>
        <p:spPr/>
        <p:txBody>
          <a:bodyPr/>
          <a:lstStyle/>
          <a:p>
            <a:fld id="{F6EFC63E-F8D9-44BB-A462-AC735E845F95}" type="slidenum">
              <a:rPr lang="en-US" smtClean="0"/>
              <a:pPr/>
              <a:t>12</a:t>
            </a:fld>
            <a:endParaRPr lang="en-US"/>
          </a:p>
        </p:txBody>
      </p:sp>
      <p:sp>
        <p:nvSpPr>
          <p:cNvPr id="6" name="Rectangle 5"/>
          <p:cNvSpPr/>
          <p:nvPr/>
        </p:nvSpPr>
        <p:spPr>
          <a:xfrm>
            <a:off x="67555" y="2239921"/>
            <a:ext cx="4572000" cy="1257780"/>
          </a:xfrm>
          <a:prstGeom prst="rect">
            <a:avLst/>
          </a:prstGeom>
        </p:spPr>
        <p:txBody>
          <a:bodyPr>
            <a:spAutoFit/>
          </a:bodyPr>
          <a:lstStyle/>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cs typeface="Times New Roman" panose="02020603050405020304" pitchFamily="18" charset="0"/>
              </a:rPr>
              <a:t>Mind-set Validation</a:t>
            </a:r>
          </a:p>
          <a:p>
            <a:pPr marL="34290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cs typeface="Times New Roman" panose="02020603050405020304" pitchFamily="18" charset="0"/>
              </a:rPr>
              <a:t>Org Surrounding Support Structure</a:t>
            </a:r>
          </a:p>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cs typeface="Times New Roman" panose="02020603050405020304" pitchFamily="18" charset="0"/>
              </a:rPr>
              <a:t>Technical Competency</a:t>
            </a:r>
          </a:p>
          <a:p>
            <a:pPr marL="342900" lvl="0" indent="-342900">
              <a:lnSpc>
                <a:spcPct val="107000"/>
              </a:lnSpc>
              <a:spcBef>
                <a:spcPts val="0"/>
              </a:spcBef>
              <a:spcAft>
                <a:spcPts val="0"/>
              </a:spcAft>
              <a:buFont typeface="+mj-lt"/>
              <a:buAutoNum type="arabicPeriod"/>
              <a:tabLst>
                <a:tab pos="457200" algn="l"/>
              </a:tabLst>
            </a:pPr>
            <a:r>
              <a:rPr lang="en-US" dirty="0">
                <a:solidFill>
                  <a:srgbClr val="000000"/>
                </a:solidFill>
                <a:latin typeface="Times New Roman" panose="02020603050405020304" pitchFamily="18" charset="0"/>
                <a:cs typeface="Times New Roman" panose="02020603050405020304" pitchFamily="18" charset="0"/>
              </a:rPr>
              <a:t>Active Role-modeling</a:t>
            </a:r>
          </a:p>
        </p:txBody>
      </p:sp>
      <p:pic>
        <p:nvPicPr>
          <p:cNvPr id="7" name="Picture 6"/>
          <p:cNvPicPr>
            <a:picLocks noChangeAspect="1"/>
          </p:cNvPicPr>
          <p:nvPr/>
        </p:nvPicPr>
        <p:blipFill>
          <a:blip r:embed="rId3"/>
          <a:stretch>
            <a:fillRect/>
          </a:stretch>
        </p:blipFill>
        <p:spPr>
          <a:xfrm>
            <a:off x="4278321" y="1566462"/>
            <a:ext cx="4865679" cy="3291289"/>
          </a:xfrm>
          <a:prstGeom prst="rect">
            <a:avLst/>
          </a:prstGeom>
        </p:spPr>
      </p:pic>
      <p:sp>
        <p:nvSpPr>
          <p:cNvPr id="8" name="Rectangle 7"/>
          <p:cNvSpPr/>
          <p:nvPr/>
        </p:nvSpPr>
        <p:spPr>
          <a:xfrm>
            <a:off x="28410" y="759973"/>
            <a:ext cx="9033703" cy="685059"/>
          </a:xfrm>
          <a:prstGeom prst="rect">
            <a:avLst/>
          </a:prstGeom>
          <a:noFill/>
        </p:spPr>
        <p:txBody>
          <a:bodyPr wrap="square">
            <a:spAutoFit/>
          </a:bodyPr>
          <a:lstStyle/>
          <a:p>
            <a:pPr marL="0" marR="0">
              <a:lnSpc>
                <a:spcPct val="107000"/>
              </a:lnSpc>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As Alset transitioned to apply Industrial DevOps across the </a:t>
            </a:r>
            <a:r>
              <a:rPr lang="en-US"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organization</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it came to understand that many of the barriers to implementation stemmed from </a:t>
            </a:r>
            <a:r>
              <a:rPr lang="en-US" b="1" i="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Alset’s</a:t>
            </a:r>
            <a:r>
              <a:rPr lang="en-US"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organizational culture</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2626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We Are Looking For</a:t>
            </a:r>
          </a:p>
        </p:txBody>
      </p:sp>
      <p:sp>
        <p:nvSpPr>
          <p:cNvPr id="3" name="Content Placeholder 2"/>
          <p:cNvSpPr>
            <a:spLocks noGrp="1"/>
          </p:cNvSpPr>
          <p:nvPr>
            <p:ph idx="1"/>
          </p:nvPr>
        </p:nvSpPr>
        <p:spPr>
          <a:xfrm>
            <a:off x="228600" y="935323"/>
            <a:ext cx="8382000" cy="3393250"/>
          </a:xfrm>
        </p:spPr>
        <p:txBody>
          <a:bodyPr/>
          <a:lstStyle/>
          <a:p>
            <a:r>
              <a:rPr lang="en-US" dirty="0"/>
              <a:t>Other examples of value streams for large cyber-physical solutions</a:t>
            </a:r>
          </a:p>
          <a:p>
            <a:r>
              <a:rPr lang="en-US" dirty="0"/>
              <a:t>How has your organization addressed leadership and cultural challenges for large transformations?</a:t>
            </a:r>
          </a:p>
          <a:p>
            <a:r>
              <a:rPr lang="en-US" dirty="0"/>
              <a:t>Information or stories on bridging the gap between manufacturing and development across different phases of the product life cycle</a:t>
            </a:r>
          </a:p>
          <a:p>
            <a:pPr lvl="1"/>
            <a:endParaRPr lang="en-US"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13</a:t>
            </a:fld>
            <a:endParaRPr lang="en-US"/>
          </a:p>
        </p:txBody>
      </p:sp>
    </p:spTree>
    <p:extLst>
      <p:ext uri="{BB962C8B-B14F-4D97-AF65-F5344CB8AC3E}">
        <p14:creationId xmlns:p14="http://schemas.microsoft.com/office/powerpoint/2010/main" val="1193024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BB4AC-E9F3-4355-9CCD-02C5EE7AD839}"/>
              </a:ext>
            </a:extLst>
          </p:cNvPr>
          <p:cNvSpPr>
            <a:spLocks noGrp="1"/>
          </p:cNvSpPr>
          <p:nvPr>
            <p:ph type="title"/>
          </p:nvPr>
        </p:nvSpPr>
        <p:spPr/>
        <p:txBody>
          <a:bodyPr/>
          <a:lstStyle/>
          <a:p>
            <a:r>
              <a:rPr lang="en-US" dirty="0"/>
              <a:t>Contributors</a:t>
            </a:r>
          </a:p>
        </p:txBody>
      </p:sp>
      <p:sp>
        <p:nvSpPr>
          <p:cNvPr id="4" name="Slide Number Placeholder 3">
            <a:extLst>
              <a:ext uri="{FF2B5EF4-FFF2-40B4-BE49-F238E27FC236}">
                <a16:creationId xmlns:a16="http://schemas.microsoft.com/office/drawing/2014/main" id="{2298C600-FBAF-4277-9C20-91ECD17A589A}"/>
              </a:ext>
            </a:extLst>
          </p:cNvPr>
          <p:cNvSpPr>
            <a:spLocks noGrp="1"/>
          </p:cNvSpPr>
          <p:nvPr>
            <p:ph type="sldNum" sz="quarter" idx="11"/>
          </p:nvPr>
        </p:nvSpPr>
        <p:spPr/>
        <p:txBody>
          <a:bodyPr/>
          <a:lstStyle/>
          <a:p>
            <a:fld id="{F6EFC63E-F8D9-44BB-A462-AC735E845F95}" type="slidenum">
              <a:rPr lang="en-US" smtClean="0"/>
              <a:pPr/>
              <a:t>14</a:t>
            </a:fld>
            <a:endParaRPr lang="en-US"/>
          </a:p>
        </p:txBody>
      </p:sp>
      <p:sp>
        <p:nvSpPr>
          <p:cNvPr id="5" name="Content Placeholder 4">
            <a:extLst>
              <a:ext uri="{FF2B5EF4-FFF2-40B4-BE49-F238E27FC236}">
                <a16:creationId xmlns:a16="http://schemas.microsoft.com/office/drawing/2014/main" id="{5FFD6C1B-4321-49A0-864F-A1684EEE56E3}"/>
              </a:ext>
            </a:extLst>
          </p:cNvPr>
          <p:cNvSpPr>
            <a:spLocks noGrp="1"/>
          </p:cNvSpPr>
          <p:nvPr>
            <p:ph idx="1"/>
          </p:nvPr>
        </p:nvSpPr>
        <p:spPr>
          <a:xfrm>
            <a:off x="103474" y="936870"/>
            <a:ext cx="4031798" cy="3031599"/>
          </a:xfrm>
          <a:prstGeom prst="rect">
            <a:avLst/>
          </a:prstGeom>
        </p:spPr>
        <p:txBody>
          <a:bodyPr wrap="square">
            <a:spAutoFit/>
          </a:bodyPr>
          <a:lstStyle/>
          <a:p>
            <a:pPr marL="115888" lvl="0" indent="-115888">
              <a:spcBef>
                <a:spcPts val="600"/>
              </a:spcBef>
              <a:buFont typeface="Arial" panose="020B0604020202020204" pitchFamily="34" charset="0"/>
              <a:buChar char="•"/>
            </a:pPr>
            <a:r>
              <a:rPr lang="en-US" sz="1200" dirty="0"/>
              <a:t>Josh Atwell jatwell@splunk.com</a:t>
            </a:r>
          </a:p>
          <a:p>
            <a:pPr marL="115888" lvl="0" indent="-115888">
              <a:spcBef>
                <a:spcPts val="600"/>
              </a:spcBef>
              <a:buFont typeface="Arial" panose="020B0604020202020204" pitchFamily="34" charset="0"/>
              <a:buChar char="•"/>
            </a:pPr>
            <a:r>
              <a:rPr lang="en-US" sz="1200" dirty="0"/>
              <a:t>Ben Grinnell  ben.grinnell@northhighland.com</a:t>
            </a:r>
          </a:p>
          <a:p>
            <a:pPr marL="115888" indent="-115888">
              <a:spcBef>
                <a:spcPts val="600"/>
              </a:spcBef>
              <a:buFont typeface="Arial" panose="020B0604020202020204" pitchFamily="34" charset="0"/>
              <a:buChar char="•"/>
            </a:pPr>
            <a:r>
              <a:rPr lang="en-US" sz="1200" dirty="0"/>
              <a:t>Dean Leffingwell, Co-founder and Chief Methodologist, Scaled Agile Inc.</a:t>
            </a:r>
          </a:p>
          <a:p>
            <a:pPr marL="115888" indent="-115888">
              <a:spcBef>
                <a:spcPts val="600"/>
              </a:spcBef>
              <a:buFont typeface="Arial" panose="020B0604020202020204" pitchFamily="34" charset="0"/>
              <a:buChar char="•"/>
            </a:pPr>
            <a:r>
              <a:rPr lang="en-US" sz="1200" dirty="0"/>
              <a:t>Dr. Suzette Johnson, Fellow and Agile Transformation Lead, Northrop Grumman Corporation</a:t>
            </a:r>
          </a:p>
          <a:p>
            <a:pPr marL="115888" indent="-115888">
              <a:spcBef>
                <a:spcPts val="600"/>
              </a:spcBef>
              <a:buFont typeface="Arial" panose="020B0604020202020204" pitchFamily="34" charset="0"/>
              <a:buChar char="•"/>
            </a:pPr>
            <a:r>
              <a:rPr lang="en-US" sz="1200" dirty="0"/>
              <a:t>Harry Koehnemann, SAFe Fellow and Principal Consultant, Scaled Agile Inc.</a:t>
            </a:r>
          </a:p>
          <a:p>
            <a:pPr marL="115888" indent="-115888">
              <a:spcBef>
                <a:spcPts val="600"/>
              </a:spcBef>
              <a:buFont typeface="Arial" panose="020B0604020202020204" pitchFamily="34" charset="0"/>
              <a:buChar char="•"/>
            </a:pPr>
            <a:r>
              <a:rPr lang="en-US" sz="1200" dirty="0"/>
              <a:t>Vincent Lussenburg vlussenburg@xebialabs.com</a:t>
            </a:r>
          </a:p>
          <a:p>
            <a:pPr marL="115888" indent="-115888">
              <a:spcBef>
                <a:spcPts val="600"/>
              </a:spcBef>
              <a:buFont typeface="Arial" panose="020B0604020202020204" pitchFamily="34" charset="0"/>
              <a:buChar char="•"/>
            </a:pPr>
            <a:r>
              <a:rPr lang="en-US" sz="1200" dirty="0"/>
              <a:t>Dr. Steve Mayner, SAFe Fellow and Principal Consultant, Scaled Agile Inc.</a:t>
            </a:r>
          </a:p>
          <a:p>
            <a:pPr marL="115888" indent="-115888">
              <a:spcBef>
                <a:spcPts val="600"/>
              </a:spcBef>
              <a:buFont typeface="Arial" panose="020B0604020202020204" pitchFamily="34" charset="0"/>
              <a:buChar char="•"/>
            </a:pPr>
            <a:r>
              <a:rPr lang="en-US" sz="1200" dirty="0"/>
              <a:t>Robin Yeman, Lockheed Martin Fellow, Lockheed Martin Corporation</a:t>
            </a:r>
          </a:p>
        </p:txBody>
      </p:sp>
      <p:sp>
        <p:nvSpPr>
          <p:cNvPr id="7" name="Content Placeholder 4">
            <a:extLst>
              <a:ext uri="{FF2B5EF4-FFF2-40B4-BE49-F238E27FC236}">
                <a16:creationId xmlns:a16="http://schemas.microsoft.com/office/drawing/2014/main" id="{5FFD6C1B-4321-49A0-864F-A1684EEE56E3}"/>
              </a:ext>
            </a:extLst>
          </p:cNvPr>
          <p:cNvSpPr txBox="1">
            <a:spLocks/>
          </p:cNvSpPr>
          <p:nvPr/>
        </p:nvSpPr>
        <p:spPr bwMode="auto">
          <a:xfrm>
            <a:off x="4504898" y="936870"/>
            <a:ext cx="4243317" cy="34009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230188" indent="-230188"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213" indent="-227013"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4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463" indent="-16986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8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1700">
                <a:solidFill>
                  <a:schemeClr val="tx1"/>
                </a:solidFill>
                <a:latin typeface="+mn-lt"/>
                <a:cs typeface="+mn-cs"/>
              </a:defRPr>
            </a:lvl6pPr>
            <a:lvl7pPr marL="2971800" indent="-228600" algn="l" rtl="0" eaLnBrk="1" fontAlgn="base" hangingPunct="1">
              <a:spcBef>
                <a:spcPct val="20000"/>
              </a:spcBef>
              <a:spcAft>
                <a:spcPct val="0"/>
              </a:spcAft>
              <a:buChar char="»"/>
              <a:defRPr sz="1700">
                <a:solidFill>
                  <a:schemeClr val="tx1"/>
                </a:solidFill>
                <a:latin typeface="+mn-lt"/>
                <a:cs typeface="+mn-cs"/>
              </a:defRPr>
            </a:lvl7pPr>
            <a:lvl8pPr marL="3429000" indent="-228600" algn="l" rtl="0" eaLnBrk="1" fontAlgn="base" hangingPunct="1">
              <a:spcBef>
                <a:spcPct val="20000"/>
              </a:spcBef>
              <a:spcAft>
                <a:spcPct val="0"/>
              </a:spcAft>
              <a:buChar char="»"/>
              <a:defRPr sz="1700">
                <a:solidFill>
                  <a:schemeClr val="tx1"/>
                </a:solidFill>
                <a:latin typeface="+mn-lt"/>
                <a:cs typeface="+mn-cs"/>
              </a:defRPr>
            </a:lvl8pPr>
            <a:lvl9pPr marL="3886200" indent="-228600" algn="l" rtl="0" eaLnBrk="1" fontAlgn="base" hangingPunct="1">
              <a:spcBef>
                <a:spcPct val="20000"/>
              </a:spcBef>
              <a:spcAft>
                <a:spcPct val="0"/>
              </a:spcAft>
              <a:buChar char="»"/>
              <a:defRPr sz="1700">
                <a:solidFill>
                  <a:schemeClr val="tx1"/>
                </a:solidFill>
                <a:latin typeface="+mn-lt"/>
                <a:cs typeface="+mn-cs"/>
              </a:defRPr>
            </a:lvl9pPr>
          </a:lstStyle>
          <a:p>
            <a:pPr marL="115888" lvl="0" indent="-115888">
              <a:spcBef>
                <a:spcPts val="600"/>
              </a:spcBef>
              <a:buFont typeface="Arial" panose="020B0604020202020204" pitchFamily="34" charset="0"/>
              <a:buChar char="•"/>
            </a:pPr>
            <a:r>
              <a:rPr lang="en-US" sz="1200" dirty="0"/>
              <a:t>Joy Crook, Organization Effectiveness Consultant, Northrop Grumman Corporation</a:t>
            </a:r>
          </a:p>
          <a:p>
            <a:pPr marL="115888" lvl="0" indent="-115888">
              <a:spcBef>
                <a:spcPts val="600"/>
              </a:spcBef>
              <a:buFont typeface="Arial" panose="020B0604020202020204" pitchFamily="34" charset="0"/>
              <a:buChar char="•"/>
            </a:pPr>
            <a:r>
              <a:rPr lang="en-US" sz="1200" dirty="0"/>
              <a:t>Dr. Suzette Johnson, Fellow and Agile Transformation Lead, Northrop Grumman Corporation @</a:t>
            </a:r>
            <a:r>
              <a:rPr lang="en-US" sz="1200" dirty="0" err="1"/>
              <a:t>drsuz_johnson</a:t>
            </a:r>
            <a:endParaRPr lang="en-US" sz="1200" dirty="0"/>
          </a:p>
          <a:p>
            <a:pPr marL="115888" lvl="0" indent="-115888">
              <a:spcBef>
                <a:spcPts val="600"/>
              </a:spcBef>
              <a:buFont typeface="Arial" panose="020B0604020202020204" pitchFamily="34" charset="0"/>
              <a:buChar char="•"/>
            </a:pPr>
            <a:r>
              <a:rPr lang="en-US" sz="1200" dirty="0"/>
              <a:t>Harry Koehnemann, SAFe Fellow and Principal Contributor, Scaled Agile Inc.</a:t>
            </a:r>
          </a:p>
          <a:p>
            <a:pPr marL="115888" lvl="0" indent="-115888">
              <a:spcBef>
                <a:spcPts val="600"/>
              </a:spcBef>
              <a:buFont typeface="Arial" panose="020B0604020202020204" pitchFamily="34" charset="0"/>
              <a:buChar char="•"/>
            </a:pPr>
            <a:r>
              <a:rPr lang="en-US" sz="1200" dirty="0"/>
              <a:t>Jeffrey Shupack, President, Project &amp; Team</a:t>
            </a:r>
          </a:p>
          <a:p>
            <a:pPr marL="115888" lvl="0" indent="-115888">
              <a:spcBef>
                <a:spcPts val="600"/>
              </a:spcBef>
              <a:buFont typeface="Arial" panose="020B0604020202020204" pitchFamily="34" charset="0"/>
              <a:buChar char="•"/>
            </a:pPr>
            <a:r>
              <a:rPr lang="en-US" sz="1200" dirty="0"/>
              <a:t>Dr. Steve Spear, Principal HVE LLC, Sr. Lecturer MIT, Author The High Velocity Edge</a:t>
            </a:r>
          </a:p>
          <a:p>
            <a:pPr marL="115888" lvl="0" indent="-115888">
              <a:spcBef>
                <a:spcPts val="600"/>
              </a:spcBef>
              <a:buFont typeface="Arial" panose="020B0604020202020204" pitchFamily="34" charset="0"/>
              <a:buChar char="•"/>
            </a:pPr>
            <a:r>
              <a:rPr lang="en-US" sz="1200" dirty="0"/>
              <a:t>Hasan Yasar, Technical Director, Adjunct Faculty Member, Software Engineering Institute,  Carnegie Mellon University</a:t>
            </a:r>
          </a:p>
          <a:p>
            <a:pPr marL="115888" lvl="0" indent="-115888">
              <a:spcBef>
                <a:spcPts val="600"/>
              </a:spcBef>
              <a:buFont typeface="Arial" panose="020B0604020202020204" pitchFamily="34" charset="0"/>
              <a:buChar char="•"/>
            </a:pPr>
            <a:r>
              <a:rPr lang="en-US" sz="1200" dirty="0"/>
              <a:t>Robin Yeman, Lockheed Martin Fellow, Lockheed Martin Corporation, @</a:t>
            </a:r>
            <a:r>
              <a:rPr lang="en-US" sz="1200" dirty="0" err="1"/>
              <a:t>robinyeman</a:t>
            </a:r>
            <a:endParaRPr lang="en-US" sz="1200" dirty="0"/>
          </a:p>
          <a:p>
            <a:pPr marL="115888" indent="-115888">
              <a:spcBef>
                <a:spcPts val="600"/>
              </a:spcBef>
              <a:buFont typeface="Arial" panose="020B0604020202020204" pitchFamily="34" charset="0"/>
              <a:buChar char="•"/>
            </a:pPr>
            <a:endParaRPr lang="en-US" sz="1200" dirty="0"/>
          </a:p>
        </p:txBody>
      </p:sp>
    </p:spTree>
    <p:extLst>
      <p:ext uri="{BB962C8B-B14F-4D97-AF65-F5344CB8AC3E}">
        <p14:creationId xmlns:p14="http://schemas.microsoft.com/office/powerpoint/2010/main" val="1887994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Summary</a:t>
            </a:r>
          </a:p>
        </p:txBody>
      </p:sp>
      <p:sp>
        <p:nvSpPr>
          <p:cNvPr id="2" name="Content Placeholder 1"/>
          <p:cNvSpPr>
            <a:spLocks noGrp="1"/>
          </p:cNvSpPr>
          <p:nvPr>
            <p:ph idx="1"/>
          </p:nvPr>
        </p:nvSpPr>
        <p:spPr/>
        <p:txBody>
          <a:bodyPr>
            <a:normAutofit/>
          </a:bodyPr>
          <a:lstStyle/>
          <a:p>
            <a:pPr marL="109728" indent="0" algn="ctr">
              <a:buNone/>
            </a:pPr>
            <a:r>
              <a:rPr lang="en-US" sz="2400" dirty="0"/>
              <a:t>Leveraging the power of Industrial DevOps for large complex systems is an industry step change and the companies that solution this problem first will increase transparency, reduce cycle time, increase value for money, and innovate faster. </a:t>
            </a:r>
          </a:p>
        </p:txBody>
      </p:sp>
    </p:spTree>
    <p:extLst>
      <p:ext uri="{BB962C8B-B14F-4D97-AF65-F5344CB8AC3E}">
        <p14:creationId xmlns:p14="http://schemas.microsoft.com/office/powerpoint/2010/main" val="989088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6EFC63E-F8D9-44BB-A462-AC735E845F95}" type="slidenum">
              <a:rPr lang="en-US" smtClean="0"/>
              <a:pPr/>
              <a:t>16</a:t>
            </a:fld>
            <a:endParaRPr lang="en-US"/>
          </a:p>
        </p:txBody>
      </p:sp>
      <p:sp>
        <p:nvSpPr>
          <p:cNvPr id="6" name="Rectangle 5"/>
          <p:cNvSpPr/>
          <p:nvPr/>
        </p:nvSpPr>
        <p:spPr>
          <a:xfrm>
            <a:off x="2194588" y="2225501"/>
            <a:ext cx="4754828"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Questions?</a:t>
            </a:r>
          </a:p>
        </p:txBody>
      </p:sp>
    </p:spTree>
    <p:extLst>
      <p:ext uri="{BB962C8B-B14F-4D97-AF65-F5344CB8AC3E}">
        <p14:creationId xmlns:p14="http://schemas.microsoft.com/office/powerpoint/2010/main" val="417925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1" y="103645"/>
            <a:ext cx="8533263" cy="628650"/>
          </a:xfrm>
        </p:spPr>
        <p:txBody>
          <a:bodyPr/>
          <a:lstStyle/>
          <a:p>
            <a:r>
              <a:rPr lang="en-US" dirty="0"/>
              <a:t>Build the Talent through Continuous Learning</a:t>
            </a:r>
          </a:p>
        </p:txBody>
      </p:sp>
      <p:sp>
        <p:nvSpPr>
          <p:cNvPr id="3" name="Content Placeholder 2"/>
          <p:cNvSpPr>
            <a:spLocks noGrp="1"/>
          </p:cNvSpPr>
          <p:nvPr>
            <p:ph idx="1"/>
          </p:nvPr>
        </p:nvSpPr>
        <p:spPr>
          <a:xfrm>
            <a:off x="0" y="752797"/>
            <a:ext cx="8382000" cy="308359"/>
          </a:xfrm>
        </p:spPr>
        <p:txBody>
          <a:bodyPr/>
          <a:lstStyle/>
          <a:p>
            <a:pPr marL="0" lvl="0" indent="0" eaLnBrk="0" hangingPunct="0">
              <a:spcBef>
                <a:spcPct val="0"/>
              </a:spcBef>
              <a:buNone/>
            </a:pPr>
            <a:endParaRPr lang="en-US" altLang="en-US" sz="1000" kern="1200" dirty="0">
              <a:solidFill>
                <a:srgbClr val="000000"/>
              </a:solidFill>
              <a:cs typeface="Arial" charset="0"/>
            </a:endParaRPr>
          </a:p>
          <a:p>
            <a:endParaRPr lang="en-US" dirty="0"/>
          </a:p>
        </p:txBody>
      </p:sp>
      <p:sp>
        <p:nvSpPr>
          <p:cNvPr id="4" name="Slide Number Placeholder 3"/>
          <p:cNvSpPr>
            <a:spLocks noGrp="1"/>
          </p:cNvSpPr>
          <p:nvPr>
            <p:ph type="sldNum" sz="quarter" idx="11"/>
          </p:nvPr>
        </p:nvSpPr>
        <p:spPr/>
        <p:txBody>
          <a:bodyPr/>
          <a:lstStyle/>
          <a:p>
            <a:fld id="{F6EFC63E-F8D9-44BB-A462-AC735E845F95}" type="slidenum">
              <a:rPr lang="en-US" smtClean="0"/>
              <a:pPr/>
              <a:t>17</a:t>
            </a:fld>
            <a:endParaRPr lang="en-US"/>
          </a:p>
        </p:txBody>
      </p:sp>
      <p:sp>
        <p:nvSpPr>
          <p:cNvPr id="13" name="Rectangle 12"/>
          <p:cNvSpPr/>
          <p:nvPr/>
        </p:nvSpPr>
        <p:spPr>
          <a:xfrm>
            <a:off x="28411" y="961656"/>
            <a:ext cx="9033703" cy="368755"/>
          </a:xfrm>
          <a:prstGeom prst="rect">
            <a:avLst/>
          </a:prstGeom>
          <a:noFill/>
        </p:spPr>
        <p:txBody>
          <a:bodyPr wrap="square">
            <a:spAutoFit/>
          </a:bodyPr>
          <a:lstStyle/>
          <a:p>
            <a:pPr marL="0" marR="0">
              <a:lnSpc>
                <a:spcPct val="107000"/>
              </a:lnSpc>
              <a:spcBef>
                <a:spcPts val="0"/>
              </a:spcBef>
              <a:spcAft>
                <a:spcPts val="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Alset recognized the need for building a continuous learning collaborative environment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328356" y="1968421"/>
            <a:ext cx="5933372" cy="1656051"/>
          </a:xfrm>
          <a:prstGeom prst="rect">
            <a:avLst/>
          </a:prstGeom>
          <a:ln>
            <a:solidFill>
              <a:schemeClr val="tx1"/>
            </a:solidFill>
          </a:ln>
        </p:spPr>
      </p:pic>
    </p:spTree>
    <p:extLst>
      <p:ext uri="{BB962C8B-B14F-4D97-AF65-F5344CB8AC3E}">
        <p14:creationId xmlns:p14="http://schemas.microsoft.com/office/powerpoint/2010/main" val="73276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Introductions</a:t>
            </a:r>
          </a:p>
        </p:txBody>
      </p:sp>
      <p:sp>
        <p:nvSpPr>
          <p:cNvPr id="4" name="Slide Number Placeholder 3"/>
          <p:cNvSpPr>
            <a:spLocks noGrp="1"/>
          </p:cNvSpPr>
          <p:nvPr>
            <p:ph type="sldNum" sz="quarter" idx="11"/>
          </p:nvPr>
        </p:nvSpPr>
        <p:spPr>
          <a:xfrm>
            <a:off x="84516" y="4857751"/>
            <a:ext cx="288168" cy="297651"/>
          </a:xfrm>
        </p:spPr>
        <p:txBody>
          <a:bodyPr/>
          <a:lstStyle/>
          <a:p>
            <a:fld id="{F6EFC63E-F8D9-44BB-A462-AC735E845F95}" type="slidenum">
              <a:rPr lang="en-US" smtClean="0"/>
              <a:pPr/>
              <a:t>2</a:t>
            </a:fld>
            <a:endParaRPr lang="en-US"/>
          </a:p>
        </p:txBody>
      </p:sp>
      <p:sp>
        <p:nvSpPr>
          <p:cNvPr id="15" name="TextBox 14">
            <a:extLst>
              <a:ext uri="{FF2B5EF4-FFF2-40B4-BE49-F238E27FC236}">
                <a16:creationId xmlns:a16="http://schemas.microsoft.com/office/drawing/2014/main" id="{1E9D8A73-873D-45BA-B7B9-4FAEEF193962}"/>
              </a:ext>
            </a:extLst>
          </p:cNvPr>
          <p:cNvSpPr txBox="1"/>
          <p:nvPr/>
        </p:nvSpPr>
        <p:spPr>
          <a:xfrm>
            <a:off x="5315941" y="1268984"/>
            <a:ext cx="1824538" cy="338554"/>
          </a:xfrm>
          <a:prstGeom prst="rect">
            <a:avLst/>
          </a:prstGeom>
          <a:noFill/>
        </p:spPr>
        <p:txBody>
          <a:bodyPr wrap="none" rtlCol="0">
            <a:spAutoFit/>
          </a:bodyPr>
          <a:lstStyle/>
          <a:p>
            <a:r>
              <a:rPr lang="en-US" sz="1600" b="1" dirty="0">
                <a:latin typeface="Arial" pitchFamily="34" charset="0"/>
                <a:cs typeface="Arial" pitchFamily="34" charset="0"/>
              </a:rPr>
              <a:t>Suzette Johnson</a:t>
            </a:r>
          </a:p>
        </p:txBody>
      </p:sp>
      <p:sp>
        <p:nvSpPr>
          <p:cNvPr id="16" name="TextBox 15">
            <a:extLst>
              <a:ext uri="{FF2B5EF4-FFF2-40B4-BE49-F238E27FC236}">
                <a16:creationId xmlns:a16="http://schemas.microsoft.com/office/drawing/2014/main" id="{802DEC1A-3B3F-4DEA-991F-0354CF85C204}"/>
              </a:ext>
            </a:extLst>
          </p:cNvPr>
          <p:cNvSpPr txBox="1"/>
          <p:nvPr/>
        </p:nvSpPr>
        <p:spPr>
          <a:xfrm>
            <a:off x="1487277" y="1268984"/>
            <a:ext cx="1479251" cy="338554"/>
          </a:xfrm>
          <a:prstGeom prst="rect">
            <a:avLst/>
          </a:prstGeom>
          <a:noFill/>
        </p:spPr>
        <p:txBody>
          <a:bodyPr wrap="none" rtlCol="0">
            <a:spAutoFit/>
          </a:bodyPr>
          <a:lstStyle/>
          <a:p>
            <a:r>
              <a:rPr lang="en-US" sz="1600" b="1" dirty="0">
                <a:latin typeface="Arial" pitchFamily="34" charset="0"/>
                <a:cs typeface="Arial" pitchFamily="34" charset="0"/>
              </a:rPr>
              <a:t>Robin Yeman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1493" y="1682600"/>
            <a:ext cx="3782706" cy="28370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645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EE2E-E706-4715-AB10-0EDE1263080B}"/>
              </a:ext>
            </a:extLst>
          </p:cNvPr>
          <p:cNvSpPr>
            <a:spLocks noGrp="1"/>
          </p:cNvSpPr>
          <p:nvPr>
            <p:ph type="title"/>
          </p:nvPr>
        </p:nvSpPr>
        <p:spPr/>
        <p:txBody>
          <a:bodyPr/>
          <a:lstStyle/>
          <a:p>
            <a:r>
              <a:rPr lang="en-US" dirty="0"/>
              <a:t>Industrial DevOps Applied</a:t>
            </a:r>
          </a:p>
        </p:txBody>
      </p:sp>
      <p:sp>
        <p:nvSpPr>
          <p:cNvPr id="4" name="Slide Number Placeholder 3">
            <a:extLst>
              <a:ext uri="{FF2B5EF4-FFF2-40B4-BE49-F238E27FC236}">
                <a16:creationId xmlns:a16="http://schemas.microsoft.com/office/drawing/2014/main" id="{02A3EDE1-2693-400D-B875-5FF154C79948}"/>
              </a:ext>
            </a:extLst>
          </p:cNvPr>
          <p:cNvSpPr>
            <a:spLocks noGrp="1"/>
          </p:cNvSpPr>
          <p:nvPr>
            <p:ph type="sldNum" sz="quarter" idx="11"/>
          </p:nvPr>
        </p:nvSpPr>
        <p:spPr/>
        <p:txBody>
          <a:bodyPr/>
          <a:lstStyle/>
          <a:p>
            <a:fld id="{F6EFC63E-F8D9-44BB-A462-AC735E845F95}" type="slidenum">
              <a:rPr lang="en-US" smtClean="0"/>
              <a:pPr/>
              <a:t>3</a:t>
            </a:fld>
            <a:endParaRPr lang="en-US"/>
          </a:p>
        </p:txBody>
      </p:sp>
      <p:sp>
        <p:nvSpPr>
          <p:cNvPr id="5" name="Rectangle 4">
            <a:extLst>
              <a:ext uri="{FF2B5EF4-FFF2-40B4-BE49-F238E27FC236}">
                <a16:creationId xmlns:a16="http://schemas.microsoft.com/office/drawing/2014/main" id="{A844E991-2583-4CE2-AAEB-AA368CCB7807}"/>
              </a:ext>
            </a:extLst>
          </p:cNvPr>
          <p:cNvSpPr/>
          <p:nvPr/>
        </p:nvSpPr>
        <p:spPr>
          <a:xfrm>
            <a:off x="852960" y="1226109"/>
            <a:ext cx="7073509" cy="584775"/>
          </a:xfrm>
          <a:prstGeom prst="rect">
            <a:avLst/>
          </a:prstGeom>
        </p:spPr>
        <p:txBody>
          <a:bodyPr wrap="square">
            <a:spAutoFit/>
          </a:bodyPr>
          <a:lstStyle/>
          <a:p>
            <a:pPr>
              <a:spcBef>
                <a:spcPts val="600"/>
              </a:spcBef>
            </a:pPr>
            <a:r>
              <a:rPr lang="en-US" sz="1600" dirty="0">
                <a:effectLst/>
                <a:latin typeface="Arial" panose="020B0604020202020204" pitchFamily="34" charset="0"/>
                <a:cs typeface="Arial" panose="020B0604020202020204" pitchFamily="34" charset="0"/>
              </a:rPr>
              <a:t>Companies like Lockheed Martin and Northrop Grumman build life human safety critical like F-35 and the B-2</a:t>
            </a:r>
          </a:p>
        </p:txBody>
      </p:sp>
      <p:pic>
        <p:nvPicPr>
          <p:cNvPr id="7" name="Picture 6">
            <a:extLst>
              <a:ext uri="{FF2B5EF4-FFF2-40B4-BE49-F238E27FC236}">
                <a16:creationId xmlns:a16="http://schemas.microsoft.com/office/drawing/2014/main" id="{EAAC65F4-482B-4D80-A53E-37F2BE782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872" y="2039754"/>
            <a:ext cx="3092710" cy="2056778"/>
          </a:xfrm>
          <a:prstGeom prst="rect">
            <a:avLst/>
          </a:prstGeom>
        </p:spPr>
      </p:pic>
      <p:pic>
        <p:nvPicPr>
          <p:cNvPr id="9" name="Picture 8">
            <a:extLst>
              <a:ext uri="{FF2B5EF4-FFF2-40B4-BE49-F238E27FC236}">
                <a16:creationId xmlns:a16="http://schemas.microsoft.com/office/drawing/2014/main" id="{EF7CF282-3BA6-4D12-B997-5A6ED378A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89" y="2091614"/>
            <a:ext cx="3129863" cy="1959425"/>
          </a:xfrm>
          <a:prstGeom prst="rect">
            <a:avLst/>
          </a:prstGeom>
        </p:spPr>
      </p:pic>
      <p:sp>
        <p:nvSpPr>
          <p:cNvPr id="10" name="TextBox 9">
            <a:extLst>
              <a:ext uri="{FF2B5EF4-FFF2-40B4-BE49-F238E27FC236}">
                <a16:creationId xmlns:a16="http://schemas.microsoft.com/office/drawing/2014/main" id="{ECF4E830-1B1F-4D40-BEF2-B3DBC009D223}"/>
              </a:ext>
            </a:extLst>
          </p:cNvPr>
          <p:cNvSpPr txBox="1"/>
          <p:nvPr/>
        </p:nvSpPr>
        <p:spPr>
          <a:xfrm>
            <a:off x="2076928" y="4096532"/>
            <a:ext cx="606256" cy="338554"/>
          </a:xfrm>
          <a:prstGeom prst="rect">
            <a:avLst/>
          </a:prstGeom>
          <a:noFill/>
        </p:spPr>
        <p:txBody>
          <a:bodyPr wrap="none" rtlCol="0">
            <a:spAutoFit/>
          </a:bodyPr>
          <a:lstStyle/>
          <a:p>
            <a:r>
              <a:rPr lang="en-US" sz="1600" dirty="0">
                <a:latin typeface="Arial" pitchFamily="34" charset="0"/>
                <a:cs typeface="Arial" pitchFamily="34" charset="0"/>
              </a:rPr>
              <a:t>F-35</a:t>
            </a:r>
          </a:p>
        </p:txBody>
      </p:sp>
      <p:sp>
        <p:nvSpPr>
          <p:cNvPr id="11" name="TextBox 10">
            <a:extLst>
              <a:ext uri="{FF2B5EF4-FFF2-40B4-BE49-F238E27FC236}">
                <a16:creationId xmlns:a16="http://schemas.microsoft.com/office/drawing/2014/main" id="{3A4F5CF2-47D7-479D-95CE-F3113DA94919}"/>
              </a:ext>
            </a:extLst>
          </p:cNvPr>
          <p:cNvSpPr txBox="1"/>
          <p:nvPr/>
        </p:nvSpPr>
        <p:spPr>
          <a:xfrm>
            <a:off x="6211392" y="4051039"/>
            <a:ext cx="503664" cy="338554"/>
          </a:xfrm>
          <a:prstGeom prst="rect">
            <a:avLst/>
          </a:prstGeom>
          <a:noFill/>
        </p:spPr>
        <p:txBody>
          <a:bodyPr wrap="none" rtlCol="0">
            <a:spAutoFit/>
          </a:bodyPr>
          <a:lstStyle/>
          <a:p>
            <a:r>
              <a:rPr lang="en-US" sz="1600" dirty="0">
                <a:latin typeface="Arial" pitchFamily="34" charset="0"/>
                <a:cs typeface="Arial" pitchFamily="34" charset="0"/>
              </a:rPr>
              <a:t>B-2</a:t>
            </a:r>
          </a:p>
        </p:txBody>
      </p:sp>
    </p:spTree>
    <p:extLst>
      <p:ext uri="{BB962C8B-B14F-4D97-AF65-F5344CB8AC3E}">
        <p14:creationId xmlns:p14="http://schemas.microsoft.com/office/powerpoint/2010/main" val="386915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D671D5-FFF3-6B48-A00A-B7B19D03E2B3}"/>
              </a:ext>
            </a:extLst>
          </p:cNvPr>
          <p:cNvSpPr/>
          <p:nvPr/>
        </p:nvSpPr>
        <p:spPr>
          <a:xfrm>
            <a:off x="4461999" y="794755"/>
            <a:ext cx="3363311" cy="4037944"/>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06F7A53-7A67-AB42-B784-3CA3CC64FD9D}"/>
              </a:ext>
            </a:extLst>
          </p:cNvPr>
          <p:cNvSpPr/>
          <p:nvPr/>
        </p:nvSpPr>
        <p:spPr>
          <a:xfrm>
            <a:off x="1098688" y="794755"/>
            <a:ext cx="3363311" cy="4037944"/>
          </a:xfrm>
          <a:prstGeom prst="rect">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3667F85-91F6-7940-A207-71D3553B5089}"/>
              </a:ext>
            </a:extLst>
          </p:cNvPr>
          <p:cNvSpPr>
            <a:spLocks noGrp="1"/>
          </p:cNvSpPr>
          <p:nvPr>
            <p:ph type="title"/>
          </p:nvPr>
        </p:nvSpPr>
        <p:spPr/>
        <p:txBody>
          <a:bodyPr/>
          <a:lstStyle/>
          <a:p>
            <a:r>
              <a:rPr lang="en-US" dirty="0"/>
              <a:t>Problem statement for large organizations</a:t>
            </a:r>
          </a:p>
        </p:txBody>
      </p:sp>
      <p:sp>
        <p:nvSpPr>
          <p:cNvPr id="3" name="Content Placeholder 2">
            <a:extLst>
              <a:ext uri="{FF2B5EF4-FFF2-40B4-BE49-F238E27FC236}">
                <a16:creationId xmlns:a16="http://schemas.microsoft.com/office/drawing/2014/main" id="{5E2637FE-B96B-A74C-A9E9-496B9543674F}"/>
              </a:ext>
            </a:extLst>
          </p:cNvPr>
          <p:cNvSpPr>
            <a:spLocks noGrp="1"/>
          </p:cNvSpPr>
          <p:nvPr>
            <p:ph idx="1"/>
          </p:nvPr>
        </p:nvSpPr>
        <p:spPr>
          <a:xfrm>
            <a:off x="1240537" y="1308359"/>
            <a:ext cx="2953407" cy="3393250"/>
          </a:xfrm>
        </p:spPr>
        <p:txBody>
          <a:bodyPr>
            <a:normAutofit/>
          </a:bodyPr>
          <a:lstStyle/>
          <a:p>
            <a:pPr>
              <a:spcBef>
                <a:spcPts val="600"/>
              </a:spcBef>
            </a:pPr>
            <a:r>
              <a:rPr lang="en-US" sz="1400" dirty="0"/>
              <a:t>System Structure</a:t>
            </a:r>
          </a:p>
          <a:p>
            <a:pPr>
              <a:spcBef>
                <a:spcPts val="600"/>
              </a:spcBef>
            </a:pPr>
            <a:r>
              <a:rPr lang="en-US" sz="1400" dirty="0"/>
              <a:t>Quantitative Information Flow</a:t>
            </a:r>
          </a:p>
          <a:p>
            <a:pPr>
              <a:spcBef>
                <a:spcPts val="600"/>
              </a:spcBef>
            </a:pPr>
            <a:r>
              <a:rPr lang="en-US" sz="1400" dirty="0"/>
              <a:t>Heterogeneous Elements</a:t>
            </a:r>
          </a:p>
          <a:p>
            <a:pPr>
              <a:spcBef>
                <a:spcPts val="600"/>
              </a:spcBef>
            </a:pPr>
            <a:r>
              <a:rPr lang="en-US" sz="1400" dirty="0"/>
              <a:t>Emergent behavior</a:t>
            </a:r>
          </a:p>
          <a:p>
            <a:pPr>
              <a:spcBef>
                <a:spcPts val="600"/>
              </a:spcBef>
            </a:pPr>
            <a:r>
              <a:rPr lang="en-US" sz="1400" dirty="0"/>
              <a:t>Interfaces</a:t>
            </a:r>
          </a:p>
          <a:p>
            <a:pPr>
              <a:spcBef>
                <a:spcPts val="600"/>
              </a:spcBef>
            </a:pPr>
            <a:r>
              <a:rPr lang="en-US" sz="1400" dirty="0"/>
              <a:t>Nomenclature</a:t>
            </a:r>
          </a:p>
        </p:txBody>
      </p:sp>
      <p:sp>
        <p:nvSpPr>
          <p:cNvPr id="4" name="Slide Number Placeholder 3">
            <a:extLst>
              <a:ext uri="{FF2B5EF4-FFF2-40B4-BE49-F238E27FC236}">
                <a16:creationId xmlns:a16="http://schemas.microsoft.com/office/drawing/2014/main" id="{A4FC0250-5E9A-9F47-84AB-A112FED958A2}"/>
              </a:ext>
            </a:extLst>
          </p:cNvPr>
          <p:cNvSpPr>
            <a:spLocks noGrp="1"/>
          </p:cNvSpPr>
          <p:nvPr>
            <p:ph type="sldNum" sz="quarter" idx="11"/>
          </p:nvPr>
        </p:nvSpPr>
        <p:spPr/>
        <p:txBody>
          <a:bodyPr/>
          <a:lstStyle/>
          <a:p>
            <a:fld id="{F6EFC63E-F8D9-44BB-A462-AC735E845F95}" type="slidenum">
              <a:rPr lang="en-US" smtClean="0"/>
              <a:pPr/>
              <a:t>4</a:t>
            </a:fld>
            <a:endParaRPr lang="en-US"/>
          </a:p>
        </p:txBody>
      </p:sp>
      <p:sp>
        <p:nvSpPr>
          <p:cNvPr id="5" name="Content Placeholder 2">
            <a:extLst>
              <a:ext uri="{FF2B5EF4-FFF2-40B4-BE49-F238E27FC236}">
                <a16:creationId xmlns:a16="http://schemas.microsoft.com/office/drawing/2014/main" id="{A591C6DE-48C6-254A-8631-10880B8B85FC}"/>
              </a:ext>
            </a:extLst>
          </p:cNvPr>
          <p:cNvSpPr txBox="1">
            <a:spLocks/>
          </p:cNvSpPr>
          <p:nvPr/>
        </p:nvSpPr>
        <p:spPr bwMode="auto">
          <a:xfrm>
            <a:off x="4666951" y="1268529"/>
            <a:ext cx="2953407" cy="3393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spcBef>
                <a:spcPts val="2400"/>
              </a:spcBef>
              <a:spcAft>
                <a:spcPct val="0"/>
              </a:spcAft>
              <a:buChar char="•"/>
              <a:defRPr sz="2000">
                <a:solidFill>
                  <a:schemeClr val="tx1"/>
                </a:solidFill>
                <a:latin typeface="Arial" pitchFamily="34" charset="0"/>
                <a:ea typeface="+mn-ea"/>
                <a:cs typeface="Arial" pitchFamily="34" charset="0"/>
              </a:defRPr>
            </a:lvl1pPr>
            <a:lvl2pPr marL="684213" indent="-227013" algn="l" rtl="0" eaLnBrk="1" fontAlgn="base" hangingPunct="1">
              <a:spcBef>
                <a:spcPts val="600"/>
              </a:spcBef>
              <a:spcAft>
                <a:spcPct val="0"/>
              </a:spcAft>
              <a:buChar char="–"/>
              <a:defRPr sz="1600">
                <a:solidFill>
                  <a:schemeClr val="tx1"/>
                </a:solidFill>
                <a:latin typeface="Arial" pitchFamily="34" charset="0"/>
                <a:cs typeface="Arial" pitchFamily="34" charset="0"/>
              </a:defRPr>
            </a:lvl2pPr>
            <a:lvl3pPr marL="10874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3pPr>
            <a:lvl4pPr marL="1541463" indent="-169863" algn="l" rtl="0" eaLnBrk="1" fontAlgn="base" hangingPunct="1">
              <a:spcBef>
                <a:spcPts val="600"/>
              </a:spcBef>
              <a:spcAft>
                <a:spcPct val="0"/>
              </a:spcAft>
              <a:buChar char="–"/>
              <a:defRPr sz="1600">
                <a:solidFill>
                  <a:schemeClr val="tx1"/>
                </a:solidFill>
                <a:latin typeface="Arial" pitchFamily="34" charset="0"/>
                <a:cs typeface="Arial" pitchFamily="34" charset="0"/>
              </a:defRPr>
            </a:lvl4pPr>
            <a:lvl5pPr marL="2001838" indent="-173038" algn="l" rtl="0" eaLnBrk="1" fontAlgn="base" hangingPunct="1">
              <a:spcBef>
                <a:spcPts val="600"/>
              </a:spcBef>
              <a:spcAft>
                <a:spcPct val="0"/>
              </a:spcAft>
              <a:buChar char="»"/>
              <a:defRPr sz="1600">
                <a:solidFill>
                  <a:schemeClr val="tx1"/>
                </a:solidFill>
                <a:latin typeface="Arial" pitchFamily="34" charset="0"/>
                <a:cs typeface="Arial" pitchFamily="34" charset="0"/>
              </a:defRPr>
            </a:lvl5pPr>
            <a:lvl6pPr marL="2514600" indent="-228600" algn="l" rtl="0" eaLnBrk="1" fontAlgn="base" hangingPunct="1">
              <a:spcBef>
                <a:spcPct val="20000"/>
              </a:spcBef>
              <a:spcAft>
                <a:spcPct val="0"/>
              </a:spcAft>
              <a:buChar char="»"/>
              <a:defRPr sz="1700">
                <a:solidFill>
                  <a:schemeClr val="tx1"/>
                </a:solidFill>
                <a:latin typeface="+mn-lt"/>
                <a:cs typeface="+mn-cs"/>
              </a:defRPr>
            </a:lvl6pPr>
            <a:lvl7pPr marL="2971800" indent="-228600" algn="l" rtl="0" eaLnBrk="1" fontAlgn="base" hangingPunct="1">
              <a:spcBef>
                <a:spcPct val="20000"/>
              </a:spcBef>
              <a:spcAft>
                <a:spcPct val="0"/>
              </a:spcAft>
              <a:buChar char="»"/>
              <a:defRPr sz="1700">
                <a:solidFill>
                  <a:schemeClr val="tx1"/>
                </a:solidFill>
                <a:latin typeface="+mn-lt"/>
                <a:cs typeface="+mn-cs"/>
              </a:defRPr>
            </a:lvl7pPr>
            <a:lvl8pPr marL="3429000" indent="-228600" algn="l" rtl="0" eaLnBrk="1" fontAlgn="base" hangingPunct="1">
              <a:spcBef>
                <a:spcPct val="20000"/>
              </a:spcBef>
              <a:spcAft>
                <a:spcPct val="0"/>
              </a:spcAft>
              <a:buChar char="»"/>
              <a:defRPr sz="1700">
                <a:solidFill>
                  <a:schemeClr val="tx1"/>
                </a:solidFill>
                <a:latin typeface="+mn-lt"/>
                <a:cs typeface="+mn-cs"/>
              </a:defRPr>
            </a:lvl8pPr>
            <a:lvl9pPr marL="3886200" indent="-228600" algn="l" rtl="0" eaLnBrk="1" fontAlgn="base" hangingPunct="1">
              <a:spcBef>
                <a:spcPct val="20000"/>
              </a:spcBef>
              <a:spcAft>
                <a:spcPct val="0"/>
              </a:spcAft>
              <a:buChar char="»"/>
              <a:defRPr sz="1700">
                <a:solidFill>
                  <a:schemeClr val="tx1"/>
                </a:solidFill>
                <a:latin typeface="+mn-lt"/>
                <a:cs typeface="+mn-cs"/>
              </a:defRPr>
            </a:lvl9pPr>
          </a:lstStyle>
          <a:p>
            <a:pPr>
              <a:spcBef>
                <a:spcPts val="600"/>
              </a:spcBef>
            </a:pPr>
            <a:r>
              <a:rPr lang="en-US" sz="1400" kern="0" dirty="0"/>
              <a:t>Organizational Structure</a:t>
            </a:r>
          </a:p>
          <a:p>
            <a:pPr>
              <a:spcBef>
                <a:spcPts val="600"/>
              </a:spcBef>
            </a:pPr>
            <a:r>
              <a:rPr lang="en-US" sz="1400" kern="0" dirty="0"/>
              <a:t>Qualitative Information Flows</a:t>
            </a:r>
          </a:p>
          <a:p>
            <a:pPr>
              <a:spcBef>
                <a:spcPts val="600"/>
              </a:spcBef>
            </a:pPr>
            <a:r>
              <a:rPr lang="en-US" sz="1400" kern="0" dirty="0"/>
              <a:t>Heterogenous Subculture</a:t>
            </a:r>
          </a:p>
          <a:p>
            <a:pPr>
              <a:spcBef>
                <a:spcPts val="600"/>
              </a:spcBef>
            </a:pPr>
            <a:r>
              <a:rPr lang="en-US" sz="1400" kern="0" dirty="0"/>
              <a:t>Mental Models</a:t>
            </a:r>
          </a:p>
          <a:p>
            <a:pPr>
              <a:spcBef>
                <a:spcPts val="600"/>
              </a:spcBef>
            </a:pPr>
            <a:r>
              <a:rPr lang="en-US" sz="1400" kern="0" dirty="0"/>
              <a:t>Relationships</a:t>
            </a:r>
          </a:p>
          <a:p>
            <a:pPr>
              <a:spcBef>
                <a:spcPts val="600"/>
              </a:spcBef>
            </a:pPr>
            <a:r>
              <a:rPr lang="en-US" sz="1400" kern="0" dirty="0"/>
              <a:t>Language</a:t>
            </a:r>
          </a:p>
        </p:txBody>
      </p:sp>
      <p:sp>
        <p:nvSpPr>
          <p:cNvPr id="6" name="TextBox 5">
            <a:extLst>
              <a:ext uri="{FF2B5EF4-FFF2-40B4-BE49-F238E27FC236}">
                <a16:creationId xmlns:a16="http://schemas.microsoft.com/office/drawing/2014/main" id="{DE3357BA-DD6A-014C-85EC-97BDD8662F27}"/>
              </a:ext>
            </a:extLst>
          </p:cNvPr>
          <p:cNvSpPr txBox="1"/>
          <p:nvPr/>
        </p:nvSpPr>
        <p:spPr>
          <a:xfrm>
            <a:off x="1752875" y="807938"/>
            <a:ext cx="1928733" cy="369332"/>
          </a:xfrm>
          <a:prstGeom prst="rect">
            <a:avLst/>
          </a:prstGeom>
          <a:noFill/>
        </p:spPr>
        <p:txBody>
          <a:bodyPr wrap="none" rtlCol="0">
            <a:spAutoFit/>
          </a:bodyPr>
          <a:lstStyle/>
          <a:p>
            <a:r>
              <a:rPr lang="en-US" b="1" dirty="0">
                <a:latin typeface="Arial" pitchFamily="34" charset="0"/>
                <a:cs typeface="Arial" pitchFamily="34" charset="0"/>
              </a:rPr>
              <a:t>System Context</a:t>
            </a:r>
          </a:p>
        </p:txBody>
      </p:sp>
      <p:sp>
        <p:nvSpPr>
          <p:cNvPr id="7" name="TextBox 6">
            <a:extLst>
              <a:ext uri="{FF2B5EF4-FFF2-40B4-BE49-F238E27FC236}">
                <a16:creationId xmlns:a16="http://schemas.microsoft.com/office/drawing/2014/main" id="{B5E709A8-2A21-7E47-A087-4A035EBBAB03}"/>
              </a:ext>
            </a:extLst>
          </p:cNvPr>
          <p:cNvSpPr txBox="1"/>
          <p:nvPr/>
        </p:nvSpPr>
        <p:spPr>
          <a:xfrm>
            <a:off x="5116186" y="810891"/>
            <a:ext cx="1980029" cy="369332"/>
          </a:xfrm>
          <a:prstGeom prst="rect">
            <a:avLst/>
          </a:prstGeom>
          <a:noFill/>
        </p:spPr>
        <p:txBody>
          <a:bodyPr wrap="none" rtlCol="0">
            <a:spAutoFit/>
          </a:bodyPr>
          <a:lstStyle>
            <a:defPPr>
              <a:defRPr lang="en-US"/>
            </a:defPPr>
            <a:lvl1pPr>
              <a:defRPr b="1">
                <a:latin typeface="Arial" pitchFamily="34" charset="0"/>
                <a:cs typeface="Arial" pitchFamily="34" charset="0"/>
              </a:defRPr>
            </a:lvl1pPr>
          </a:lstStyle>
          <a:p>
            <a:r>
              <a:rPr lang="en-US" dirty="0"/>
              <a:t>Cultural Context</a:t>
            </a:r>
          </a:p>
        </p:txBody>
      </p:sp>
    </p:spTree>
    <p:extLst>
      <p:ext uri="{BB962C8B-B14F-4D97-AF65-F5344CB8AC3E}">
        <p14:creationId xmlns:p14="http://schemas.microsoft.com/office/powerpoint/2010/main" val="124278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8"/>
                                        </p:tgtEl>
                                        <p:attrNameLst>
                                          <p:attrName>stroke.color</p:attrName>
                                        </p:attrNameLst>
                                      </p:cBhvr>
                                      <p:to>
                                        <a:schemeClr val="accent1"/>
                                      </p:to>
                                    </p:animClr>
                                    <p:set>
                                      <p:cBhvr>
                                        <p:cTn id="7" dur="2000" fill="hold"/>
                                        <p:tgtEl>
                                          <p:spTgt spid="8"/>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2000" fill="hold"/>
                                        <p:tgtEl>
                                          <p:spTgt spid="9"/>
                                        </p:tgtEl>
                                        <p:attrNameLst>
                                          <p:attrName>stroke.color</p:attrName>
                                        </p:attrNameLst>
                                      </p:cBhvr>
                                      <p:to>
                                        <a:schemeClr val="accent1"/>
                                      </p:to>
                                    </p:animClr>
                                    <p:set>
                                      <p:cBhvr>
                                        <p:cTn id="12" dur="2000" fill="hold"/>
                                        <p:tgtEl>
                                          <p:spTgt spid="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1665" y="846066"/>
            <a:ext cx="8229600" cy="3394472"/>
          </a:xfrm>
        </p:spPr>
        <p:txBody>
          <a:bodyPr>
            <a:normAutofit fontScale="92500" lnSpcReduction="20000"/>
          </a:bodyPr>
          <a:lstStyle/>
          <a:p>
            <a:pPr marL="624078" indent="-514350">
              <a:spcBef>
                <a:spcPts val="1200"/>
              </a:spcBef>
              <a:buFont typeface="+mj-lt"/>
              <a:buAutoNum type="arabicPeriod"/>
            </a:pPr>
            <a:r>
              <a:rPr lang="en-US" sz="2000" dirty="0"/>
              <a:t>Visualize and organize around the value stream</a:t>
            </a:r>
          </a:p>
          <a:p>
            <a:pPr marL="624078" indent="-514350">
              <a:spcBef>
                <a:spcPts val="1200"/>
              </a:spcBef>
              <a:buFont typeface="+mj-lt"/>
              <a:buAutoNum type="arabicPeriod"/>
            </a:pPr>
            <a:r>
              <a:rPr lang="en-US" sz="2000" dirty="0"/>
              <a:t>Multiple Horizons of Planning</a:t>
            </a:r>
          </a:p>
          <a:p>
            <a:pPr marL="624078" indent="-514350">
              <a:spcBef>
                <a:spcPts val="1200"/>
              </a:spcBef>
              <a:buFont typeface="+mj-lt"/>
              <a:buAutoNum type="arabicPeriod"/>
            </a:pPr>
            <a:r>
              <a:rPr lang="en-US" sz="2000" dirty="0"/>
              <a:t>Base decisions on objective evidence of system state and performance</a:t>
            </a:r>
          </a:p>
          <a:p>
            <a:pPr marL="624078" indent="-514350">
              <a:spcBef>
                <a:spcPts val="1200"/>
              </a:spcBef>
              <a:buFont typeface="+mj-lt"/>
              <a:buAutoNum type="arabicPeriod"/>
            </a:pPr>
            <a:r>
              <a:rPr lang="en-US" sz="2000" dirty="0"/>
              <a:t>Architect for Scale, Modularity, and Serviceability</a:t>
            </a:r>
          </a:p>
          <a:p>
            <a:pPr marL="624078" indent="-514350">
              <a:spcBef>
                <a:spcPts val="1200"/>
              </a:spcBef>
              <a:buFont typeface="+mj-lt"/>
              <a:buAutoNum type="arabicPeriod"/>
            </a:pPr>
            <a:r>
              <a:rPr lang="en-US" sz="2000" dirty="0"/>
              <a:t>Iterate / Reduce batch size  / Get fast feedback</a:t>
            </a:r>
          </a:p>
          <a:p>
            <a:pPr marL="624078" indent="-514350">
              <a:spcBef>
                <a:spcPts val="1200"/>
              </a:spcBef>
              <a:buFont typeface="+mj-lt"/>
              <a:buAutoNum type="arabicPeriod"/>
            </a:pPr>
            <a:r>
              <a:rPr lang="en-US" sz="2000" dirty="0"/>
              <a:t>Cadence and Synchronization</a:t>
            </a:r>
          </a:p>
          <a:p>
            <a:pPr marL="624078" indent="-514350">
              <a:spcBef>
                <a:spcPts val="1200"/>
              </a:spcBef>
              <a:buFont typeface="+mj-lt"/>
              <a:buAutoNum type="arabicPeriod"/>
            </a:pPr>
            <a:r>
              <a:rPr lang="en-US" sz="2000" dirty="0" err="1"/>
              <a:t>Continuish</a:t>
            </a:r>
            <a:r>
              <a:rPr lang="en-US" sz="2000" dirty="0"/>
              <a:t> Integration</a:t>
            </a:r>
          </a:p>
          <a:p>
            <a:pPr marL="624078" indent="-514350">
              <a:spcBef>
                <a:spcPts val="1200"/>
              </a:spcBef>
              <a:buFont typeface="+mj-lt"/>
              <a:buAutoNum type="arabicPeriod"/>
            </a:pPr>
            <a:r>
              <a:rPr lang="en-US" sz="2000" dirty="0"/>
              <a:t>Test Driven Development</a:t>
            </a:r>
          </a:p>
          <a:p>
            <a:pPr marL="624078" indent="-514350">
              <a:spcBef>
                <a:spcPts val="1200"/>
              </a:spcBef>
              <a:buFont typeface="+mj-lt"/>
              <a:buAutoNum type="arabicPeriod"/>
            </a:pPr>
            <a:endParaRPr lang="en-US" sz="2000" dirty="0"/>
          </a:p>
        </p:txBody>
      </p:sp>
      <p:sp>
        <p:nvSpPr>
          <p:cNvPr id="3" name="Slide Number Placeholder 2"/>
          <p:cNvSpPr>
            <a:spLocks noGrp="1"/>
          </p:cNvSpPr>
          <p:nvPr>
            <p:ph type="sldNum" sz="quarter" idx="4294967295"/>
          </p:nvPr>
        </p:nvSpPr>
        <p:spPr>
          <a:xfrm>
            <a:off x="8686068" y="4805958"/>
            <a:ext cx="288168" cy="297651"/>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6EFC63E-F8D9-44BB-A462-AC735E845F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4" name="Title 3"/>
          <p:cNvSpPr>
            <a:spLocks noGrp="1"/>
          </p:cNvSpPr>
          <p:nvPr>
            <p:ph type="title"/>
          </p:nvPr>
        </p:nvSpPr>
        <p:spPr/>
        <p:txBody>
          <a:bodyPr/>
          <a:lstStyle/>
          <a:p>
            <a:r>
              <a:rPr lang="en-US" dirty="0">
                <a:effectLst/>
              </a:rPr>
              <a:t>Industrial DevOps Principles</a:t>
            </a:r>
            <a:endParaRPr lang="en-US" dirty="0"/>
          </a:p>
        </p:txBody>
      </p:sp>
      <p:sp>
        <p:nvSpPr>
          <p:cNvPr id="7" name="Footer Placeholder 2"/>
          <p:cNvSpPr txBox="1">
            <a:spLocks/>
          </p:cNvSpPr>
          <p:nvPr/>
        </p:nvSpPr>
        <p:spPr>
          <a:xfrm>
            <a:off x="5734696" y="4874347"/>
            <a:ext cx="2961067" cy="246221"/>
          </a:xfrm>
          <a:prstGeom prst="rect">
            <a:avLst/>
          </a:prstGeom>
        </p:spPr>
        <p:txBody>
          <a:bodyPr wrap="none" anchor="b" anchorCtr="1">
            <a:spAutoFit/>
          </a:bodyPr>
          <a:lstStyle>
            <a:defPPr>
              <a:defRPr lang="en-US"/>
            </a:defPPr>
            <a:lvl1pPr algn="ctr" rtl="0" fontAlgn="base">
              <a:spcBef>
                <a:spcPct val="0"/>
              </a:spcBef>
              <a:spcAft>
                <a:spcPct val="0"/>
              </a:spcAft>
              <a:defRPr sz="900" kern="1200">
                <a:solidFill>
                  <a:schemeClr val="tx1"/>
                </a:solidFill>
                <a:latin typeface="Tahoma" charset="0"/>
                <a:ea typeface="+mn-ea"/>
                <a:cs typeface="Arial" charset="0"/>
              </a:defRPr>
            </a:lvl1pPr>
            <a:lvl2pPr marL="457200" algn="l" rtl="0" fontAlgn="base">
              <a:spcBef>
                <a:spcPct val="0"/>
              </a:spcBef>
              <a:spcAft>
                <a:spcPct val="0"/>
              </a:spcAft>
              <a:defRPr kern="1200">
                <a:solidFill>
                  <a:schemeClr val="tx1"/>
                </a:solidFill>
                <a:latin typeface="Tahoma" charset="0"/>
                <a:ea typeface="+mn-ea"/>
                <a:cs typeface="Arial" charset="0"/>
              </a:defRPr>
            </a:lvl2pPr>
            <a:lvl3pPr marL="914400" algn="l" rtl="0" fontAlgn="base">
              <a:spcBef>
                <a:spcPct val="0"/>
              </a:spcBef>
              <a:spcAft>
                <a:spcPct val="0"/>
              </a:spcAft>
              <a:defRPr kern="1200">
                <a:solidFill>
                  <a:schemeClr val="tx1"/>
                </a:solidFill>
                <a:latin typeface="Tahoma" charset="0"/>
                <a:ea typeface="+mn-ea"/>
                <a:cs typeface="Arial" charset="0"/>
              </a:defRPr>
            </a:lvl3pPr>
            <a:lvl4pPr marL="1371600" algn="l" rtl="0" fontAlgn="base">
              <a:spcBef>
                <a:spcPct val="0"/>
              </a:spcBef>
              <a:spcAft>
                <a:spcPct val="0"/>
              </a:spcAft>
              <a:defRPr kern="1200">
                <a:solidFill>
                  <a:schemeClr val="tx1"/>
                </a:solidFill>
                <a:latin typeface="Tahoma" charset="0"/>
                <a:ea typeface="+mn-ea"/>
                <a:cs typeface="Arial" charset="0"/>
              </a:defRPr>
            </a:lvl4pPr>
            <a:lvl5pPr marL="1828800" algn="l" rtl="0" fontAlgn="base">
              <a:spcBef>
                <a:spcPct val="0"/>
              </a:spcBef>
              <a:spcAft>
                <a:spcPct val="0"/>
              </a:spcAft>
              <a:defRPr kern="1200">
                <a:solidFill>
                  <a:schemeClr val="tx1"/>
                </a:solidFill>
                <a:latin typeface="Tahoma" charset="0"/>
                <a:ea typeface="+mn-ea"/>
                <a:cs typeface="Arial" charset="0"/>
              </a:defRPr>
            </a:lvl5pPr>
            <a:lvl6pPr marL="2286000" algn="l" defTabSz="914400" rtl="0" eaLnBrk="1" latinLnBrk="0" hangingPunct="1">
              <a:defRPr kern="1200">
                <a:solidFill>
                  <a:schemeClr val="tx1"/>
                </a:solidFill>
                <a:latin typeface="Tahoma" charset="0"/>
                <a:ea typeface="+mn-ea"/>
                <a:cs typeface="Arial" charset="0"/>
              </a:defRPr>
            </a:lvl6pPr>
            <a:lvl7pPr marL="2743200" algn="l" defTabSz="914400" rtl="0" eaLnBrk="1" latinLnBrk="0" hangingPunct="1">
              <a:defRPr kern="1200">
                <a:solidFill>
                  <a:schemeClr val="tx1"/>
                </a:solidFill>
                <a:latin typeface="Tahoma" charset="0"/>
                <a:ea typeface="+mn-ea"/>
                <a:cs typeface="Arial" charset="0"/>
              </a:defRPr>
            </a:lvl7pPr>
            <a:lvl8pPr marL="3200400" algn="l" defTabSz="914400" rtl="0" eaLnBrk="1" latinLnBrk="0" hangingPunct="1">
              <a:defRPr kern="1200">
                <a:solidFill>
                  <a:schemeClr val="tx1"/>
                </a:solidFill>
                <a:latin typeface="Tahoma" charset="0"/>
                <a:ea typeface="+mn-ea"/>
                <a:cs typeface="Arial" charset="0"/>
              </a:defRPr>
            </a:lvl8pPr>
            <a:lvl9pPr marL="3657600" algn="l" defTabSz="914400" rtl="0" eaLnBrk="1" latinLnBrk="0" hangingPunct="1">
              <a:defRPr kern="1200">
                <a:solidFill>
                  <a:schemeClr val="tx1"/>
                </a:solidFill>
                <a:latin typeface="Tahoma" charset="0"/>
                <a:ea typeface="+mn-ea"/>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itchFamily="34" charset="0"/>
                <a:ea typeface="+mn-ea"/>
                <a:cs typeface="Arial" charset="0"/>
              </a:rPr>
              <a:t>© 2020 Northrop Grumman Systems Corporation</a:t>
            </a:r>
            <a:endParaRPr kumimoji="0" lang="en-US" sz="1000" b="0" i="0" u="none" strike="noStrike" kern="1200" cap="none" spc="0" normalizeH="0" baseline="0" noProof="0" dirty="0">
              <a:ln>
                <a:noFill/>
              </a:ln>
              <a:solidFill>
                <a:srgbClr val="000000"/>
              </a:solidFill>
              <a:effectLst/>
              <a:uLnTx/>
              <a:uFillTx/>
              <a:latin typeface="Tahoma" charset="0"/>
              <a:ea typeface="+mn-ea"/>
              <a:cs typeface="Arial" charset="0"/>
            </a:endParaRPr>
          </a:p>
        </p:txBody>
      </p:sp>
      <p:sp>
        <p:nvSpPr>
          <p:cNvPr id="8" name="Rectangle 7"/>
          <p:cNvSpPr/>
          <p:nvPr/>
        </p:nvSpPr>
        <p:spPr>
          <a:xfrm>
            <a:off x="407651" y="4874347"/>
            <a:ext cx="2852063" cy="24622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itchFamily="34" charset="0"/>
                <a:ea typeface="+mn-ea"/>
                <a:cs typeface="Arial"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2020 LOCKHEED MARTIN CORPORATION</a:t>
            </a:r>
          </a:p>
        </p:txBody>
      </p:sp>
      <p:sp>
        <p:nvSpPr>
          <p:cNvPr id="9" name="Rounded Rectangle 8"/>
          <p:cNvSpPr/>
          <p:nvPr/>
        </p:nvSpPr>
        <p:spPr>
          <a:xfrm>
            <a:off x="117764" y="4244059"/>
            <a:ext cx="8744539" cy="57359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200" dirty="0">
                <a:solidFill>
                  <a:schemeClr val="tx1"/>
                </a:solidFill>
                <a:latin typeface="Arial" panose="020B0604020202020204" pitchFamily="34" charset="0"/>
                <a:cs typeface="Arial" panose="020B0604020202020204" pitchFamily="34" charset="0"/>
              </a:rPr>
              <a:t>“DevOps is a mixture of people, process, and technologies that provides a delivery pipeline enabling organizations to move both responsively and efficiently from concept to business outcome.”  - Robin Yeman</a:t>
            </a:r>
          </a:p>
        </p:txBody>
      </p:sp>
    </p:spTree>
    <p:extLst>
      <p:ext uri="{BB962C8B-B14F-4D97-AF65-F5344CB8AC3E}">
        <p14:creationId xmlns:p14="http://schemas.microsoft.com/office/powerpoint/2010/main" val="3958414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6DEF-34AA-4B26-9F4C-D1C6E832D41B}"/>
              </a:ext>
            </a:extLst>
          </p:cNvPr>
          <p:cNvSpPr>
            <a:spLocks noGrp="1"/>
          </p:cNvSpPr>
          <p:nvPr>
            <p:ph type="title"/>
          </p:nvPr>
        </p:nvSpPr>
        <p:spPr>
          <a:xfrm>
            <a:off x="228600" y="57150"/>
            <a:ext cx="7445008" cy="628650"/>
          </a:xfrm>
        </p:spPr>
        <p:txBody>
          <a:bodyPr/>
          <a:lstStyle/>
          <a:p>
            <a:r>
              <a:rPr lang="en-US" dirty="0"/>
              <a:t>Example: </a:t>
            </a:r>
            <a:r>
              <a:rPr lang="en-US" b="1" dirty="0"/>
              <a:t>Autonomous Vehicle</a:t>
            </a:r>
          </a:p>
        </p:txBody>
      </p:sp>
      <p:sp>
        <p:nvSpPr>
          <p:cNvPr id="4" name="Slide Number Placeholder 3">
            <a:extLst>
              <a:ext uri="{FF2B5EF4-FFF2-40B4-BE49-F238E27FC236}">
                <a16:creationId xmlns:a16="http://schemas.microsoft.com/office/drawing/2014/main" id="{3A9046E8-33D2-4C17-B835-A12637EA536C}"/>
              </a:ext>
            </a:extLst>
          </p:cNvPr>
          <p:cNvSpPr>
            <a:spLocks noGrp="1"/>
          </p:cNvSpPr>
          <p:nvPr>
            <p:ph type="sldNum" sz="quarter" idx="11"/>
          </p:nvPr>
        </p:nvSpPr>
        <p:spPr/>
        <p:txBody>
          <a:bodyPr/>
          <a:lstStyle/>
          <a:p>
            <a:fld id="{F6EFC63E-F8D9-44BB-A462-AC735E845F95}" type="slidenum">
              <a:rPr lang="en-US" smtClean="0"/>
              <a:pPr/>
              <a:t>6</a:t>
            </a:fld>
            <a:endParaRPr lang="en-US"/>
          </a:p>
        </p:txBody>
      </p:sp>
      <p:sp>
        <p:nvSpPr>
          <p:cNvPr id="5" name="Rectangle 4">
            <a:extLst>
              <a:ext uri="{FF2B5EF4-FFF2-40B4-BE49-F238E27FC236}">
                <a16:creationId xmlns:a16="http://schemas.microsoft.com/office/drawing/2014/main" id="{B8F08235-71A6-4E69-A424-8648C35AEF04}"/>
              </a:ext>
            </a:extLst>
          </p:cNvPr>
          <p:cNvSpPr/>
          <p:nvPr/>
        </p:nvSpPr>
        <p:spPr>
          <a:xfrm>
            <a:off x="428789" y="865175"/>
            <a:ext cx="8173004" cy="923330"/>
          </a:xfrm>
          <a:prstGeom prst="rect">
            <a:avLst/>
          </a:prstGeom>
        </p:spPr>
        <p:txBody>
          <a:bodyPr wrap="square">
            <a:spAutoFit/>
          </a:bodyPr>
          <a:lstStyle/>
          <a:p>
            <a:pPr>
              <a:spcBef>
                <a:spcPts val="1200"/>
              </a:spcBef>
            </a:pPr>
            <a:r>
              <a:rPr lang="en-US" dirty="0"/>
              <a:t>Autonomous vehicles have similar complexity and human safety details as many of the products that Lockheed Martin and Northrop Grumman currently do.</a:t>
            </a:r>
          </a:p>
        </p:txBody>
      </p:sp>
      <p:pic>
        <p:nvPicPr>
          <p:cNvPr id="6" name="Picture 5">
            <a:extLst>
              <a:ext uri="{FF2B5EF4-FFF2-40B4-BE49-F238E27FC236}">
                <a16:creationId xmlns:a16="http://schemas.microsoft.com/office/drawing/2014/main" id="{0ECC8543-5AB1-4A91-8C12-5976480E1D9C}"/>
              </a:ext>
            </a:extLst>
          </p:cNvPr>
          <p:cNvPicPr>
            <a:picLocks noChangeAspect="1"/>
          </p:cNvPicPr>
          <p:nvPr/>
        </p:nvPicPr>
        <p:blipFill>
          <a:blip r:embed="rId3"/>
          <a:stretch>
            <a:fillRect/>
          </a:stretch>
        </p:blipFill>
        <p:spPr>
          <a:xfrm>
            <a:off x="228600" y="2321868"/>
            <a:ext cx="4350549" cy="2378300"/>
          </a:xfrm>
          <a:prstGeom prst="rect">
            <a:avLst/>
          </a:prstGeom>
        </p:spPr>
      </p:pic>
      <p:sp>
        <p:nvSpPr>
          <p:cNvPr id="3" name="TextBox 2">
            <a:extLst>
              <a:ext uri="{FF2B5EF4-FFF2-40B4-BE49-F238E27FC236}">
                <a16:creationId xmlns:a16="http://schemas.microsoft.com/office/drawing/2014/main" id="{4B8ECBFF-7DE4-C848-A8A5-A3DCD7EE8E2E}"/>
              </a:ext>
            </a:extLst>
          </p:cNvPr>
          <p:cNvSpPr txBox="1"/>
          <p:nvPr/>
        </p:nvSpPr>
        <p:spPr>
          <a:xfrm>
            <a:off x="1586983" y="1798603"/>
            <a:ext cx="1734770" cy="338554"/>
          </a:xfrm>
          <a:prstGeom prst="rect">
            <a:avLst/>
          </a:prstGeom>
          <a:noFill/>
        </p:spPr>
        <p:txBody>
          <a:bodyPr wrap="none" rtlCol="0">
            <a:spAutoFit/>
          </a:bodyPr>
          <a:lstStyle/>
          <a:p>
            <a:r>
              <a:rPr lang="en-US" sz="1600" b="1" dirty="0">
                <a:latin typeface="Arial" pitchFamily="34" charset="0"/>
                <a:cs typeface="Arial" pitchFamily="34" charset="0"/>
              </a:rPr>
              <a:t>System Context</a:t>
            </a:r>
          </a:p>
        </p:txBody>
      </p:sp>
      <p:sp>
        <p:nvSpPr>
          <p:cNvPr id="7" name="TextBox 6">
            <a:extLst>
              <a:ext uri="{FF2B5EF4-FFF2-40B4-BE49-F238E27FC236}">
                <a16:creationId xmlns:a16="http://schemas.microsoft.com/office/drawing/2014/main" id="{C11594BC-B306-034E-8D41-5AE06B9BD6B0}"/>
              </a:ext>
            </a:extLst>
          </p:cNvPr>
          <p:cNvSpPr txBox="1"/>
          <p:nvPr/>
        </p:nvSpPr>
        <p:spPr>
          <a:xfrm>
            <a:off x="6041436" y="1798603"/>
            <a:ext cx="1781257" cy="338554"/>
          </a:xfrm>
          <a:prstGeom prst="rect">
            <a:avLst/>
          </a:prstGeom>
          <a:noFill/>
        </p:spPr>
        <p:txBody>
          <a:bodyPr wrap="none" rtlCol="0">
            <a:spAutoFit/>
          </a:bodyPr>
          <a:lstStyle/>
          <a:p>
            <a:r>
              <a:rPr lang="en-US" sz="1600" b="1" dirty="0">
                <a:latin typeface="Arial" pitchFamily="34" charset="0"/>
                <a:cs typeface="Arial" pitchFamily="34" charset="0"/>
              </a:rPr>
              <a:t>Cultural Context</a:t>
            </a:r>
          </a:p>
        </p:txBody>
      </p:sp>
      <p:pic>
        <p:nvPicPr>
          <p:cNvPr id="8" name="Picture 7">
            <a:extLst>
              <a:ext uri="{FF2B5EF4-FFF2-40B4-BE49-F238E27FC236}">
                <a16:creationId xmlns:a16="http://schemas.microsoft.com/office/drawing/2014/main" id="{F369D5D2-F026-4B4C-AA1B-C19EDDE6B7DD}"/>
              </a:ext>
            </a:extLst>
          </p:cNvPr>
          <p:cNvPicPr>
            <a:picLocks noChangeAspect="1"/>
          </p:cNvPicPr>
          <p:nvPr/>
        </p:nvPicPr>
        <p:blipFill>
          <a:blip r:embed="rId4">
            <a:duotone>
              <a:schemeClr val="bg2">
                <a:shade val="45000"/>
                <a:satMod val="135000"/>
              </a:schemeClr>
              <a:prstClr val="white"/>
            </a:duotone>
          </a:blip>
          <a:stretch>
            <a:fillRect/>
          </a:stretch>
        </p:blipFill>
        <p:spPr>
          <a:xfrm>
            <a:off x="5398798" y="2555920"/>
            <a:ext cx="2910490" cy="806065"/>
          </a:xfrm>
          <a:prstGeom prst="rect">
            <a:avLst/>
          </a:prstGeom>
        </p:spPr>
      </p:pic>
      <p:pic>
        <p:nvPicPr>
          <p:cNvPr id="9" name="Picture 8">
            <a:extLst>
              <a:ext uri="{FF2B5EF4-FFF2-40B4-BE49-F238E27FC236}">
                <a16:creationId xmlns:a16="http://schemas.microsoft.com/office/drawing/2014/main" id="{DCDC2E24-6F07-F641-A7A4-E8583E73900F}"/>
              </a:ext>
            </a:extLst>
          </p:cNvPr>
          <p:cNvPicPr>
            <a:picLocks noChangeAspect="1"/>
          </p:cNvPicPr>
          <p:nvPr/>
        </p:nvPicPr>
        <p:blipFill>
          <a:blip r:embed="rId5">
            <a:duotone>
              <a:schemeClr val="bg2">
                <a:shade val="45000"/>
                <a:satMod val="135000"/>
              </a:schemeClr>
              <a:prstClr val="white"/>
            </a:duotone>
          </a:blip>
          <a:stretch>
            <a:fillRect/>
          </a:stretch>
        </p:blipFill>
        <p:spPr>
          <a:xfrm>
            <a:off x="4738173" y="2555920"/>
            <a:ext cx="3571115" cy="1261719"/>
          </a:xfrm>
          <a:prstGeom prst="rect">
            <a:avLst/>
          </a:prstGeom>
        </p:spPr>
      </p:pic>
    </p:spTree>
    <p:extLst>
      <p:ext uri="{BB962C8B-B14F-4D97-AF65-F5344CB8AC3E}">
        <p14:creationId xmlns:p14="http://schemas.microsoft.com/office/powerpoint/2010/main" val="341727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04" name="Google Shape;104;p4"/>
          <p:cNvSpPr txBox="1">
            <a:spLocks noGrp="1"/>
          </p:cNvSpPr>
          <p:nvPr>
            <p:ph type="title"/>
          </p:nvPr>
        </p:nvSpPr>
        <p:spPr>
          <a:xfrm>
            <a:off x="74951" y="149796"/>
            <a:ext cx="6705600" cy="628650"/>
          </a:xfrm>
          <a:prstGeom prst="rect">
            <a:avLst/>
          </a:prstGeom>
          <a:noFill/>
          <a:ln>
            <a:noFill/>
          </a:ln>
        </p:spPr>
        <p:txBody>
          <a:bodyPr spcFirstLastPara="1" wrap="square" lIns="68569" tIns="68569" rIns="68569" bIns="68569" anchor="t" anchorCtr="0">
            <a:noAutofit/>
          </a:bodyPr>
          <a:lstStyle/>
          <a:p>
            <a:r>
              <a:rPr lang="en-US" sz="2100" dirty="0"/>
              <a:t>Continuing the Industrial DevOps journey</a:t>
            </a:r>
            <a:endParaRPr sz="2100" dirty="0"/>
          </a:p>
        </p:txBody>
      </p:sp>
      <p:sp>
        <p:nvSpPr>
          <p:cNvPr id="93" name="Google Shape;93;p4"/>
          <p:cNvSpPr txBox="1">
            <a:spLocks noGrp="1"/>
          </p:cNvSpPr>
          <p:nvPr>
            <p:ph idx="1"/>
          </p:nvPr>
        </p:nvSpPr>
        <p:spPr>
          <a:xfrm>
            <a:off x="0" y="519307"/>
            <a:ext cx="8980227" cy="1547885"/>
          </a:xfrm>
          <a:prstGeom prst="rect">
            <a:avLst/>
          </a:prstGeom>
          <a:noFill/>
          <a:ln>
            <a:noFill/>
          </a:ln>
        </p:spPr>
        <p:txBody>
          <a:bodyPr spcFirstLastPara="1" wrap="square" lIns="68569" tIns="34275" rIns="68569" bIns="34275" anchor="t" anchorCtr="0">
            <a:noAutofit/>
          </a:bodyPr>
          <a:lstStyle/>
          <a:p>
            <a:pPr marL="274320" indent="-191929">
              <a:buClr>
                <a:srgbClr val="434343"/>
              </a:buClr>
              <a:buSzPts val="1224"/>
              <a:buFont typeface="Calibri"/>
              <a:buChar char="●"/>
            </a:pPr>
            <a:r>
              <a:rPr lang="en-US" sz="1600" dirty="0">
                <a:solidFill>
                  <a:srgbClr val="434343"/>
                </a:solidFill>
                <a:ea typeface="Calibri"/>
                <a:sym typeface="Calibri"/>
              </a:rPr>
              <a:t>Industrial DevOps expands the definition of DevOps outside of software to enable significant cyber-physical systems development programs to be more responsive to changing needs while reducing lead times. </a:t>
            </a:r>
            <a:endParaRPr sz="1600" dirty="0">
              <a:solidFill>
                <a:srgbClr val="434343"/>
              </a:solidFill>
              <a:ea typeface="Calibri"/>
              <a:sym typeface="Calibri"/>
            </a:endParaRPr>
          </a:p>
          <a:p>
            <a:pPr marL="274320" indent="-191929">
              <a:spcBef>
                <a:spcPts val="900"/>
              </a:spcBef>
              <a:buClr>
                <a:srgbClr val="434343"/>
              </a:buClr>
              <a:buSzPts val="1224"/>
              <a:buFont typeface="Calibri"/>
              <a:buChar char="●"/>
            </a:pPr>
            <a:r>
              <a:rPr lang="en-US" sz="1600" dirty="0">
                <a:solidFill>
                  <a:srgbClr val="434343"/>
                </a:solidFill>
                <a:ea typeface="Calibri"/>
                <a:sym typeface="Calibri"/>
              </a:rPr>
              <a:t>It is the application of continuous delivery and DevOps principles to the development, manufacturing, deployment, and serviceability of significant cyber-physical systems. </a:t>
            </a:r>
            <a:endParaRPr sz="1600" dirty="0">
              <a:solidFill>
                <a:srgbClr val="434343"/>
              </a:solidFill>
              <a:ea typeface="Calibri"/>
              <a:sym typeface="Calibri"/>
            </a:endParaRPr>
          </a:p>
        </p:txBody>
      </p:sp>
      <p:sp>
        <p:nvSpPr>
          <p:cNvPr id="94" name="Google Shape;94;p4"/>
          <p:cNvSpPr txBox="1">
            <a:spLocks noGrp="1"/>
          </p:cNvSpPr>
          <p:nvPr>
            <p:ph type="sldNum" idx="4294967295"/>
          </p:nvPr>
        </p:nvSpPr>
        <p:spPr>
          <a:xfrm>
            <a:off x="8732838" y="4557731"/>
            <a:ext cx="411162" cy="393700"/>
          </a:xfrm>
          <a:prstGeom prst="rect">
            <a:avLst/>
          </a:prstGeom>
          <a:noFill/>
          <a:ln>
            <a:noFill/>
          </a:ln>
        </p:spPr>
        <p:txBody>
          <a:bodyPr spcFirstLastPara="1" wrap="square" lIns="68569" tIns="34275" rIns="68569" bIns="34275" anchor="b" anchorCtr="0">
            <a:noAutofit/>
          </a:bodyPr>
          <a:lstStyle/>
          <a:p>
            <a:pPr defTabSz="685800" fontAlgn="auto"/>
            <a:fld id="{00000000-1234-1234-1234-123412341234}" type="slidenum">
              <a:rPr lang="en-US" kern="0">
                <a:solidFill>
                  <a:srgbClr val="5E696C"/>
                </a:solidFill>
              </a:rPr>
              <a:pPr defTabSz="685800" fontAlgn="auto"/>
              <a:t>7</a:t>
            </a:fld>
            <a:endParaRPr kern="0" dirty="0">
              <a:solidFill>
                <a:srgbClr val="5E696C"/>
              </a:solidFill>
            </a:endParaRPr>
          </a:p>
        </p:txBody>
      </p:sp>
      <p:pic>
        <p:nvPicPr>
          <p:cNvPr id="95" name="Google Shape;95;p4"/>
          <p:cNvPicPr preferRelativeResize="0"/>
          <p:nvPr/>
        </p:nvPicPr>
        <p:blipFill rotWithShape="1">
          <a:blip r:embed="rId3">
            <a:alphaModFix/>
          </a:blip>
          <a:srcRect/>
          <a:stretch/>
        </p:blipFill>
        <p:spPr>
          <a:xfrm>
            <a:off x="1545487" y="2356210"/>
            <a:ext cx="1387262" cy="1599645"/>
          </a:xfrm>
          <a:prstGeom prst="rect">
            <a:avLst/>
          </a:prstGeom>
          <a:noFill/>
          <a:ln w="9525" cap="flat" cmpd="sng">
            <a:solidFill>
              <a:schemeClr val="dk1"/>
            </a:solidFill>
            <a:prstDash val="solid"/>
            <a:miter lim="800000"/>
            <a:headEnd type="none" w="sm" len="sm"/>
            <a:tailEnd type="none" w="sm" len="sm"/>
          </a:ln>
        </p:spPr>
      </p:pic>
      <p:pic>
        <p:nvPicPr>
          <p:cNvPr id="96" name="Google Shape;96;p4"/>
          <p:cNvPicPr preferRelativeResize="0"/>
          <p:nvPr/>
        </p:nvPicPr>
        <p:blipFill rotWithShape="1">
          <a:blip r:embed="rId4">
            <a:alphaModFix/>
          </a:blip>
          <a:srcRect/>
          <a:stretch/>
        </p:blipFill>
        <p:spPr>
          <a:xfrm>
            <a:off x="3287430" y="2371887"/>
            <a:ext cx="1351882" cy="1583969"/>
          </a:xfrm>
          <a:prstGeom prst="rect">
            <a:avLst/>
          </a:prstGeom>
          <a:noFill/>
          <a:ln w="9525" cap="flat" cmpd="sng">
            <a:solidFill>
              <a:schemeClr val="dk1"/>
            </a:solidFill>
            <a:prstDash val="solid"/>
            <a:round/>
            <a:headEnd type="none" w="sm" len="sm"/>
            <a:tailEnd type="none" w="sm" len="sm"/>
          </a:ln>
        </p:spPr>
      </p:pic>
      <p:sp>
        <p:nvSpPr>
          <p:cNvPr id="97" name="Google Shape;97;p4"/>
          <p:cNvSpPr txBox="1"/>
          <p:nvPr/>
        </p:nvSpPr>
        <p:spPr>
          <a:xfrm>
            <a:off x="1425824" y="4011041"/>
            <a:ext cx="1666575" cy="253885"/>
          </a:xfrm>
          <a:prstGeom prst="rect">
            <a:avLst/>
          </a:prstGeom>
          <a:noFill/>
          <a:ln>
            <a:noFill/>
          </a:ln>
        </p:spPr>
        <p:txBody>
          <a:bodyPr spcFirstLastPara="1" wrap="square" lIns="68569" tIns="34275" rIns="68569" bIns="34275" anchor="t" anchorCtr="0">
            <a:spAutoFit/>
          </a:bodyPr>
          <a:lstStyle/>
          <a:p>
            <a:pPr algn="ctr" defTabSz="685800" fontAlgn="auto">
              <a:spcBef>
                <a:spcPts val="0"/>
              </a:spcBef>
              <a:spcAft>
                <a:spcPts val="0"/>
              </a:spcAft>
              <a:buClr>
                <a:srgbClr val="000000"/>
              </a:buClr>
              <a:buSzPts val="1600"/>
            </a:pPr>
            <a:r>
              <a:rPr lang="en-US" sz="1200" kern="0" dirty="0">
                <a:solidFill>
                  <a:srgbClr val="434343"/>
                </a:solidFill>
                <a:latin typeface="Calibri"/>
                <a:ea typeface="Calibri"/>
                <a:cs typeface="Calibri"/>
                <a:sym typeface="Calibri"/>
              </a:rPr>
              <a:t>Defining the Principles</a:t>
            </a:r>
            <a:endParaRPr sz="1050" kern="0" dirty="0">
              <a:solidFill>
                <a:srgbClr val="434343"/>
              </a:solidFill>
              <a:latin typeface="Calibri"/>
              <a:ea typeface="Calibri"/>
              <a:cs typeface="Calibri"/>
              <a:sym typeface="Calibri"/>
            </a:endParaRPr>
          </a:p>
        </p:txBody>
      </p:sp>
      <p:sp>
        <p:nvSpPr>
          <p:cNvPr id="98" name="Google Shape;98;p4"/>
          <p:cNvSpPr txBox="1"/>
          <p:nvPr/>
        </p:nvSpPr>
        <p:spPr>
          <a:xfrm>
            <a:off x="3214548" y="4011041"/>
            <a:ext cx="1691775" cy="253885"/>
          </a:xfrm>
          <a:prstGeom prst="rect">
            <a:avLst/>
          </a:prstGeom>
          <a:noFill/>
          <a:ln>
            <a:noFill/>
          </a:ln>
        </p:spPr>
        <p:txBody>
          <a:bodyPr spcFirstLastPara="1" wrap="square" lIns="68569" tIns="34275" rIns="68569" bIns="34275" anchor="t" anchorCtr="0">
            <a:spAutoFit/>
          </a:bodyPr>
          <a:lstStyle/>
          <a:p>
            <a:pPr algn="ctr" defTabSz="685800" fontAlgn="auto">
              <a:spcBef>
                <a:spcPts val="0"/>
              </a:spcBef>
              <a:spcAft>
                <a:spcPts val="0"/>
              </a:spcAft>
              <a:buClr>
                <a:srgbClr val="000000"/>
              </a:buClr>
              <a:buSzPts val="1600"/>
            </a:pPr>
            <a:r>
              <a:rPr lang="en-US" sz="1200" kern="0">
                <a:solidFill>
                  <a:srgbClr val="434343"/>
                </a:solidFill>
                <a:latin typeface="Calibri"/>
                <a:ea typeface="Calibri"/>
                <a:cs typeface="Calibri"/>
                <a:sym typeface="Calibri"/>
              </a:rPr>
              <a:t>Applying the Principles</a:t>
            </a:r>
            <a:endParaRPr sz="1050" kern="0">
              <a:solidFill>
                <a:srgbClr val="434343"/>
              </a:solidFill>
              <a:latin typeface="Calibri"/>
              <a:ea typeface="Calibri"/>
              <a:cs typeface="Calibri"/>
              <a:sym typeface="Calibri"/>
            </a:endParaRPr>
          </a:p>
        </p:txBody>
      </p:sp>
      <p:sp>
        <p:nvSpPr>
          <p:cNvPr id="99" name="Google Shape;99;p4"/>
          <p:cNvSpPr/>
          <p:nvPr/>
        </p:nvSpPr>
        <p:spPr>
          <a:xfrm>
            <a:off x="4822077" y="3021666"/>
            <a:ext cx="540000" cy="342900"/>
          </a:xfrm>
          <a:prstGeom prst="rightArrow">
            <a:avLst>
              <a:gd name="adj1" fmla="val 50000"/>
              <a:gd name="adj2" fmla="val 50000"/>
            </a:avLst>
          </a:prstGeom>
          <a:gradFill>
            <a:gsLst>
              <a:gs pos="0">
                <a:srgbClr val="51AB2A"/>
              </a:gs>
              <a:gs pos="100000">
                <a:srgbClr val="203E13"/>
              </a:gs>
            </a:gsLst>
            <a:lin ang="5400012" scaled="0"/>
          </a:gradFill>
          <a:ln>
            <a:noFill/>
          </a:ln>
          <a:effectLst>
            <a:outerShdw blurRad="63500" dist="38100" dir="5400000" rotWithShape="0">
              <a:srgbClr val="000000">
                <a:alpha val="44313"/>
              </a:srgbClr>
            </a:outerShdw>
          </a:effectLst>
        </p:spPr>
        <p:txBody>
          <a:bodyPr spcFirstLastPara="1" wrap="square" lIns="68569" tIns="34275" rIns="68569" bIns="34275" anchor="ctr" anchorCtr="0">
            <a:noAutofit/>
          </a:bodyPr>
          <a:lstStyle/>
          <a:p>
            <a:pPr algn="ctr" defTabSz="685800" fontAlgn="auto">
              <a:spcBef>
                <a:spcPts val="0"/>
              </a:spcBef>
              <a:spcAft>
                <a:spcPts val="0"/>
              </a:spcAft>
              <a:buClr>
                <a:srgbClr val="000000"/>
              </a:buClr>
              <a:buSzPts val="1800"/>
            </a:pPr>
            <a:endParaRPr sz="1350" kern="0">
              <a:solidFill>
                <a:srgbClr val="FFFFFF"/>
              </a:solidFill>
              <a:latin typeface="Tahoma"/>
              <a:ea typeface="Tahoma"/>
              <a:cs typeface="Tahoma"/>
              <a:sym typeface="Tahoma"/>
            </a:endParaRPr>
          </a:p>
        </p:txBody>
      </p:sp>
      <p:sp>
        <p:nvSpPr>
          <p:cNvPr id="103" name="Google Shape;103;p4"/>
          <p:cNvSpPr txBox="1"/>
          <p:nvPr/>
        </p:nvSpPr>
        <p:spPr>
          <a:xfrm>
            <a:off x="5317188" y="4051860"/>
            <a:ext cx="1643625" cy="623217"/>
          </a:xfrm>
          <a:prstGeom prst="rect">
            <a:avLst/>
          </a:prstGeom>
          <a:noFill/>
          <a:ln>
            <a:noFill/>
          </a:ln>
        </p:spPr>
        <p:txBody>
          <a:bodyPr spcFirstLastPara="1" wrap="square" lIns="68569" tIns="34275" rIns="68569" bIns="34275" anchor="t" anchorCtr="0">
            <a:spAutoFit/>
          </a:bodyPr>
          <a:lstStyle/>
          <a:p>
            <a:pPr algn="ctr" defTabSz="685800" fontAlgn="auto">
              <a:spcBef>
                <a:spcPts val="0"/>
              </a:spcBef>
              <a:spcAft>
                <a:spcPts val="0"/>
              </a:spcAft>
              <a:buClr>
                <a:srgbClr val="000000"/>
              </a:buClr>
              <a:buSzPts val="1600"/>
            </a:pPr>
            <a:r>
              <a:rPr lang="en-US" sz="1200" kern="0" dirty="0">
                <a:solidFill>
                  <a:srgbClr val="434343"/>
                </a:solidFill>
                <a:latin typeface="Calibri"/>
                <a:ea typeface="Calibri"/>
                <a:cs typeface="Calibri"/>
                <a:sym typeface="Calibri"/>
              </a:rPr>
              <a:t>Applied Industrial DevOps 2.0</a:t>
            </a:r>
          </a:p>
          <a:p>
            <a:pPr algn="ctr" defTabSz="685800" fontAlgn="auto">
              <a:spcBef>
                <a:spcPts val="0"/>
              </a:spcBef>
              <a:spcAft>
                <a:spcPts val="0"/>
              </a:spcAft>
              <a:buClr>
                <a:srgbClr val="000000"/>
              </a:buClr>
              <a:buSzPts val="1600"/>
            </a:pPr>
            <a:r>
              <a:rPr lang="en-US" sz="1200" kern="0" dirty="0">
                <a:solidFill>
                  <a:srgbClr val="434343"/>
                </a:solidFill>
                <a:latin typeface="Calibri"/>
                <a:ea typeface="Calibri"/>
                <a:cs typeface="Calibri"/>
                <a:sym typeface="Calibri"/>
              </a:rPr>
              <a:t>Coming soon…</a:t>
            </a:r>
            <a:endParaRPr sz="1050" kern="0" dirty="0">
              <a:solidFill>
                <a:srgbClr val="434343"/>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5462329" y="2357713"/>
            <a:ext cx="1291102" cy="1702199"/>
          </a:xfrm>
          <a:prstGeom prst="rect">
            <a:avLst/>
          </a:prstGeom>
          <a:ln>
            <a:solidFill>
              <a:schemeClr val="tx1"/>
            </a:solidFill>
          </a:ln>
        </p:spPr>
      </p:pic>
      <p:sp>
        <p:nvSpPr>
          <p:cNvPr id="12" name="Rectangle 11"/>
          <p:cNvSpPr/>
          <p:nvPr/>
        </p:nvSpPr>
        <p:spPr>
          <a:xfrm>
            <a:off x="504302" y="4231361"/>
            <a:ext cx="4684488" cy="523220"/>
          </a:xfrm>
          <a:prstGeom prst="rect">
            <a:avLst/>
          </a:prstGeom>
        </p:spPr>
        <p:txBody>
          <a:bodyPr wrap="none">
            <a:spAutoFit/>
          </a:bodyPr>
          <a:lstStyle/>
          <a:p>
            <a:r>
              <a:rPr lang="en-US" sz="1400" dirty="0">
                <a:solidFill>
                  <a:srgbClr val="C00000"/>
                </a:solidFill>
                <a:hlinkClick r:id="rId6"/>
              </a:rPr>
              <a:t>https://itrevolution.com/book/industrial-devops//</a:t>
            </a:r>
            <a:endParaRPr lang="en-US" sz="1400" dirty="0">
              <a:solidFill>
                <a:srgbClr val="C00000"/>
              </a:solidFill>
            </a:endParaRPr>
          </a:p>
          <a:p>
            <a:r>
              <a:rPr lang="en-US" sz="1400" dirty="0">
                <a:solidFill>
                  <a:srgbClr val="C00000"/>
                </a:solidFill>
                <a:hlinkClick r:id="rId7"/>
              </a:rPr>
              <a:t>https://itrevolution.com/book/applied-industrial-devops/</a:t>
            </a:r>
            <a:r>
              <a:rPr lang="en-US" sz="1400" dirty="0">
                <a:solidFill>
                  <a:srgbClr val="C00000"/>
                </a:solidFill>
              </a:rPr>
              <a:t> </a:t>
            </a:r>
          </a:p>
        </p:txBody>
      </p:sp>
      <p:sp>
        <p:nvSpPr>
          <p:cNvPr id="3" name="Right Brace 2"/>
          <p:cNvSpPr/>
          <p:nvPr/>
        </p:nvSpPr>
        <p:spPr>
          <a:xfrm>
            <a:off x="6741631" y="2569204"/>
            <a:ext cx="511791" cy="1200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7281146" y="2581337"/>
            <a:ext cx="1641922"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Arial" pitchFamily="34" charset="0"/>
                <a:cs typeface="Arial" pitchFamily="34" charset="0"/>
              </a:rPr>
              <a:t>Value Streams</a:t>
            </a:r>
          </a:p>
          <a:p>
            <a:pPr marL="171450" indent="-171450">
              <a:buFont typeface="Arial" panose="020B0604020202020204" pitchFamily="34" charset="0"/>
              <a:buChar char="•"/>
            </a:pPr>
            <a:r>
              <a:rPr lang="en-US" sz="1400" dirty="0">
                <a:latin typeface="Arial" pitchFamily="34" charset="0"/>
                <a:cs typeface="Arial" pitchFamily="34" charset="0"/>
              </a:rPr>
              <a:t>Systems  Architecture</a:t>
            </a:r>
          </a:p>
          <a:p>
            <a:pPr marL="171450" indent="-171450">
              <a:buFont typeface="Arial" panose="020B0604020202020204" pitchFamily="34" charset="0"/>
              <a:buChar char="•"/>
            </a:pPr>
            <a:r>
              <a:rPr lang="en-US" sz="1400" b="1" dirty="0">
                <a:latin typeface="Arial" pitchFamily="34" charset="0"/>
                <a:cs typeface="Arial" pitchFamily="34" charset="0"/>
              </a:rPr>
              <a:t>Cultural Architecture </a:t>
            </a:r>
          </a:p>
        </p:txBody>
      </p:sp>
      <p:sp>
        <p:nvSpPr>
          <p:cNvPr id="5" name="TextBox 4"/>
          <p:cNvSpPr txBox="1"/>
          <p:nvPr/>
        </p:nvSpPr>
        <p:spPr>
          <a:xfrm>
            <a:off x="2206627" y="3412334"/>
            <a:ext cx="639919" cy="338554"/>
          </a:xfrm>
          <a:prstGeom prst="rect">
            <a:avLst/>
          </a:prstGeom>
          <a:noFill/>
        </p:spPr>
        <p:txBody>
          <a:bodyPr wrap="none" rtlCol="0">
            <a:spAutoFit/>
          </a:bodyPr>
          <a:lstStyle/>
          <a:p>
            <a:r>
              <a:rPr lang="en-US" sz="1600" dirty="0">
                <a:solidFill>
                  <a:schemeClr val="bg1"/>
                </a:solidFill>
                <a:latin typeface="Arial" pitchFamily="34" charset="0"/>
                <a:cs typeface="Arial" pitchFamily="34" charset="0"/>
              </a:rPr>
              <a:t>2018</a:t>
            </a:r>
          </a:p>
        </p:txBody>
      </p:sp>
      <p:sp>
        <p:nvSpPr>
          <p:cNvPr id="16" name="TextBox 15"/>
          <p:cNvSpPr txBox="1"/>
          <p:nvPr/>
        </p:nvSpPr>
        <p:spPr>
          <a:xfrm>
            <a:off x="4011193" y="3412334"/>
            <a:ext cx="639919" cy="338554"/>
          </a:xfrm>
          <a:prstGeom prst="rect">
            <a:avLst/>
          </a:prstGeom>
          <a:noFill/>
        </p:spPr>
        <p:txBody>
          <a:bodyPr wrap="none" rtlCol="0">
            <a:spAutoFit/>
          </a:bodyPr>
          <a:lstStyle/>
          <a:p>
            <a:r>
              <a:rPr lang="en-US" sz="1600" dirty="0">
                <a:solidFill>
                  <a:schemeClr val="bg1"/>
                </a:solidFill>
                <a:latin typeface="Arial" pitchFamily="34" charset="0"/>
                <a:cs typeface="Arial" pitchFamily="34" charset="0"/>
              </a:rPr>
              <a:t>2019</a:t>
            </a:r>
          </a:p>
        </p:txBody>
      </p:sp>
      <p:sp>
        <p:nvSpPr>
          <p:cNvPr id="17" name="TextBox 16"/>
          <p:cNvSpPr txBox="1"/>
          <p:nvPr/>
        </p:nvSpPr>
        <p:spPr>
          <a:xfrm>
            <a:off x="6009387" y="3412334"/>
            <a:ext cx="639919" cy="338554"/>
          </a:xfrm>
          <a:prstGeom prst="rect">
            <a:avLst/>
          </a:prstGeom>
          <a:noFill/>
        </p:spPr>
        <p:txBody>
          <a:bodyPr wrap="none" rtlCol="0">
            <a:spAutoFit/>
          </a:bodyPr>
          <a:lstStyle/>
          <a:p>
            <a:r>
              <a:rPr lang="en-US" sz="1600" dirty="0">
                <a:solidFill>
                  <a:schemeClr val="bg1"/>
                </a:solidFill>
                <a:latin typeface="Arial" pitchFamily="34" charset="0"/>
                <a:cs typeface="Arial" pitchFamily="34" charset="0"/>
              </a:rPr>
              <a:t>2020</a:t>
            </a:r>
          </a:p>
        </p:txBody>
      </p:sp>
    </p:spTree>
    <p:extLst>
      <p:ext uri="{BB962C8B-B14F-4D97-AF65-F5344CB8AC3E}">
        <p14:creationId xmlns:p14="http://schemas.microsoft.com/office/powerpoint/2010/main" val="1408770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55F54A2-44FB-984B-98F5-EE743E20ECD4}"/>
              </a:ext>
            </a:extLst>
          </p:cNvPr>
          <p:cNvGraphicFramePr>
            <a:graphicFrameLocks noGrp="1"/>
          </p:cNvGraphicFramePr>
          <p:nvPr>
            <p:ph idx="1"/>
            <p:extLst>
              <p:ext uri="{D42A27DB-BD31-4B8C-83A1-F6EECF244321}">
                <p14:modId xmlns:p14="http://schemas.microsoft.com/office/powerpoint/2010/main" val="1113805154"/>
              </p:ext>
            </p:extLst>
          </p:nvPr>
        </p:nvGraphicFramePr>
        <p:xfrm>
          <a:off x="228600" y="1899064"/>
          <a:ext cx="8382000" cy="2138680"/>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702122433"/>
                    </a:ext>
                  </a:extLst>
                </a:gridCol>
                <a:gridCol w="2794000">
                  <a:extLst>
                    <a:ext uri="{9D8B030D-6E8A-4147-A177-3AD203B41FA5}">
                      <a16:colId xmlns:a16="http://schemas.microsoft.com/office/drawing/2014/main" val="4111765492"/>
                    </a:ext>
                  </a:extLst>
                </a:gridCol>
                <a:gridCol w="2794000">
                  <a:extLst>
                    <a:ext uri="{9D8B030D-6E8A-4147-A177-3AD203B41FA5}">
                      <a16:colId xmlns:a16="http://schemas.microsoft.com/office/drawing/2014/main" val="3918605628"/>
                    </a:ext>
                  </a:extLst>
                </a:gridCol>
              </a:tblGrid>
              <a:tr h="370840">
                <a:tc>
                  <a:txBody>
                    <a:bodyPr/>
                    <a:lstStyle/>
                    <a:p>
                      <a:r>
                        <a:rPr lang="en-US" dirty="0"/>
                        <a:t>Epic</a:t>
                      </a:r>
                    </a:p>
                  </a:txBody>
                  <a:tcPr/>
                </a:tc>
                <a:tc>
                  <a:txBody>
                    <a:bodyPr/>
                    <a:lstStyle/>
                    <a:p>
                      <a:r>
                        <a:rPr lang="en-US" dirty="0"/>
                        <a:t>System Impact</a:t>
                      </a:r>
                    </a:p>
                  </a:txBody>
                  <a:tcPr/>
                </a:tc>
                <a:tc>
                  <a:txBody>
                    <a:bodyPr/>
                    <a:lstStyle/>
                    <a:p>
                      <a:r>
                        <a:rPr lang="en-US" dirty="0"/>
                        <a:t>Cultural Impact</a:t>
                      </a:r>
                    </a:p>
                  </a:txBody>
                  <a:tcPr/>
                </a:tc>
                <a:extLst>
                  <a:ext uri="{0D108BD9-81ED-4DB2-BD59-A6C34878D82A}">
                    <a16:rowId xmlns:a16="http://schemas.microsoft.com/office/drawing/2014/main" val="333504268"/>
                  </a:ext>
                </a:extLst>
              </a:tr>
              <a:tr h="370840">
                <a:tc>
                  <a:txBody>
                    <a:bodyPr/>
                    <a:lstStyle/>
                    <a:p>
                      <a:r>
                        <a:rPr lang="en-US" sz="1600" b="0" dirty="0"/>
                        <a:t>Enhance obstacle-detection software or firmware in existing vehicles</a:t>
                      </a:r>
                    </a:p>
                  </a:txBody>
                  <a:tcPr/>
                </a:tc>
                <a:tc>
                  <a:txBody>
                    <a:bodyPr/>
                    <a:lstStyle/>
                    <a:p>
                      <a:r>
                        <a:rPr lang="en-US" sz="1400" dirty="0"/>
                        <a:t>Software</a:t>
                      </a:r>
                    </a:p>
                    <a:p>
                      <a:endParaRPr lang="en-US" sz="1400" dirty="0"/>
                    </a:p>
                  </a:txBody>
                  <a:tcPr/>
                </a:tc>
                <a:tc>
                  <a:txBody>
                    <a:bodyPr/>
                    <a:lstStyle/>
                    <a:p>
                      <a:r>
                        <a:rPr lang="en-US" sz="1400" dirty="0">
                          <a:solidFill>
                            <a:schemeClr val="tx1"/>
                          </a:solidFill>
                        </a:rPr>
                        <a:t>Multiple Suppliers and multiple teams within Active Safety Product line (Information Flow, Language, relationships)</a:t>
                      </a:r>
                    </a:p>
                  </a:txBody>
                  <a:tcPr/>
                </a:tc>
                <a:extLst>
                  <a:ext uri="{0D108BD9-81ED-4DB2-BD59-A6C34878D82A}">
                    <a16:rowId xmlns:a16="http://schemas.microsoft.com/office/drawing/2014/main" val="1309203442"/>
                  </a:ext>
                </a:extLst>
              </a:tr>
              <a:tr h="370840">
                <a:tc>
                  <a:txBody>
                    <a:bodyPr/>
                    <a:lstStyle/>
                    <a:p>
                      <a:r>
                        <a:rPr lang="en-US" sz="1600" dirty="0"/>
                        <a:t>Update camera and associated technology in future vehicles</a:t>
                      </a:r>
                      <a:endParaRPr lang="en-US" sz="1600" b="0" dirty="0"/>
                    </a:p>
                  </a:txBody>
                  <a:tcPr/>
                </a:tc>
                <a:tc>
                  <a:txBody>
                    <a:bodyPr/>
                    <a:lstStyle/>
                    <a:p>
                      <a:r>
                        <a:rPr lang="en-US" sz="1400" dirty="0"/>
                        <a:t>Software, Firmware, Hardware</a:t>
                      </a:r>
                    </a:p>
                  </a:txBody>
                  <a:tcPr/>
                </a:tc>
                <a:tc>
                  <a:txBody>
                    <a:bodyPr/>
                    <a:lstStyle/>
                    <a:p>
                      <a:r>
                        <a:rPr lang="en-US" sz="1400" dirty="0">
                          <a:solidFill>
                            <a:schemeClr val="tx1"/>
                          </a:solidFill>
                        </a:rPr>
                        <a:t>In addition to above, we have heterogenous subcultures and varied mental models</a:t>
                      </a:r>
                    </a:p>
                  </a:txBody>
                  <a:tcPr/>
                </a:tc>
                <a:extLst>
                  <a:ext uri="{0D108BD9-81ED-4DB2-BD59-A6C34878D82A}">
                    <a16:rowId xmlns:a16="http://schemas.microsoft.com/office/drawing/2014/main" val="1565794617"/>
                  </a:ext>
                </a:extLst>
              </a:tr>
            </a:tbl>
          </a:graphicData>
        </a:graphic>
      </p:graphicFrame>
      <p:sp>
        <p:nvSpPr>
          <p:cNvPr id="4" name="Slide Number Placeholder 3">
            <a:extLst>
              <a:ext uri="{FF2B5EF4-FFF2-40B4-BE49-F238E27FC236}">
                <a16:creationId xmlns:a16="http://schemas.microsoft.com/office/drawing/2014/main" id="{46E4A0D1-8731-334E-B3D5-B4EF63D550D5}"/>
              </a:ext>
            </a:extLst>
          </p:cNvPr>
          <p:cNvSpPr>
            <a:spLocks noGrp="1"/>
          </p:cNvSpPr>
          <p:nvPr>
            <p:ph type="sldNum" sz="quarter" idx="11"/>
          </p:nvPr>
        </p:nvSpPr>
        <p:spPr/>
        <p:txBody>
          <a:bodyPr/>
          <a:lstStyle/>
          <a:p>
            <a:fld id="{F6EFC63E-F8D9-44BB-A462-AC735E845F95}" type="slidenum">
              <a:rPr lang="en-US" smtClean="0"/>
              <a:pPr/>
              <a:t>8</a:t>
            </a:fld>
            <a:endParaRPr lang="en-US"/>
          </a:p>
        </p:txBody>
      </p:sp>
      <p:sp>
        <p:nvSpPr>
          <p:cNvPr id="5" name="Title 1">
            <a:extLst>
              <a:ext uri="{FF2B5EF4-FFF2-40B4-BE49-F238E27FC236}">
                <a16:creationId xmlns:a16="http://schemas.microsoft.com/office/drawing/2014/main" id="{349576DC-4AC9-7A48-B070-57D47CB3A155}"/>
              </a:ext>
            </a:extLst>
          </p:cNvPr>
          <p:cNvSpPr>
            <a:spLocks noGrp="1"/>
          </p:cNvSpPr>
          <p:nvPr>
            <p:ph type="title"/>
          </p:nvPr>
        </p:nvSpPr>
        <p:spPr/>
        <p:txBody>
          <a:bodyPr/>
          <a:lstStyle/>
          <a:p>
            <a:r>
              <a:rPr lang="en-US" dirty="0"/>
              <a:t>Scenario: Alset Transport</a:t>
            </a:r>
          </a:p>
        </p:txBody>
      </p:sp>
      <p:sp>
        <p:nvSpPr>
          <p:cNvPr id="7" name="Rectangle 6">
            <a:extLst>
              <a:ext uri="{FF2B5EF4-FFF2-40B4-BE49-F238E27FC236}">
                <a16:creationId xmlns:a16="http://schemas.microsoft.com/office/drawing/2014/main" id="{A76CDFC7-B657-9845-B2E8-3587CED0CB2E}"/>
              </a:ext>
            </a:extLst>
          </p:cNvPr>
          <p:cNvSpPr/>
          <p:nvPr/>
        </p:nvSpPr>
        <p:spPr>
          <a:xfrm>
            <a:off x="228600" y="1486610"/>
            <a:ext cx="7066722" cy="307777"/>
          </a:xfrm>
          <a:prstGeom prst="rect">
            <a:avLst/>
          </a:prstGeom>
        </p:spPr>
        <p:txBody>
          <a:bodyPr wrap="square">
            <a:spAutoFit/>
          </a:bodyPr>
          <a:lstStyle/>
          <a:p>
            <a:r>
              <a:rPr lang="en-US" sz="1400" dirty="0">
                <a:latin typeface="Arial" pitchFamily="34" charset="0"/>
                <a:cs typeface="Arial" pitchFamily="34" charset="0"/>
              </a:rPr>
              <a:t>Apply Principle 1:  </a:t>
            </a:r>
            <a:r>
              <a:rPr lang="en-US" sz="1400" b="1" i="1" dirty="0">
                <a:latin typeface="Arial" pitchFamily="34" charset="0"/>
                <a:cs typeface="Arial" pitchFamily="34" charset="0"/>
              </a:rPr>
              <a:t>“Visualize and Organize Around the Value Stream”</a:t>
            </a:r>
          </a:p>
        </p:txBody>
      </p:sp>
      <p:sp>
        <p:nvSpPr>
          <p:cNvPr id="8" name="Rectangle 7">
            <a:extLst>
              <a:ext uri="{FF2B5EF4-FFF2-40B4-BE49-F238E27FC236}">
                <a16:creationId xmlns:a16="http://schemas.microsoft.com/office/drawing/2014/main" id="{7436A725-875E-CB44-BAC4-999F541F364D}"/>
              </a:ext>
            </a:extLst>
          </p:cNvPr>
          <p:cNvSpPr/>
          <p:nvPr/>
        </p:nvSpPr>
        <p:spPr>
          <a:xfrm>
            <a:off x="228600" y="858714"/>
            <a:ext cx="7066722" cy="523220"/>
          </a:xfrm>
          <a:prstGeom prst="rect">
            <a:avLst/>
          </a:prstGeom>
        </p:spPr>
        <p:txBody>
          <a:bodyPr wrap="square">
            <a:spAutoFit/>
          </a:bodyPr>
          <a:lstStyle/>
          <a:p>
            <a:r>
              <a:rPr lang="en-US" sz="1400" b="1" dirty="0">
                <a:latin typeface="Arial" pitchFamily="34" charset="0"/>
                <a:cs typeface="Arial" pitchFamily="34" charset="0"/>
              </a:rPr>
              <a:t>Business Goal: </a:t>
            </a:r>
            <a:r>
              <a:rPr lang="en-US" sz="1400" dirty="0"/>
              <a:t>improve the collision-avoidance capability by increasing the obstacle-detection system’s actionable closing distance by 50% of the current operating distance</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19067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6" y="105503"/>
            <a:ext cx="8477534" cy="628650"/>
          </a:xfrm>
        </p:spPr>
        <p:txBody>
          <a:bodyPr/>
          <a:lstStyle/>
          <a:p>
            <a:r>
              <a:rPr lang="en-US" dirty="0"/>
              <a:t>Alset Value Stream Identification (System Context)</a:t>
            </a:r>
          </a:p>
        </p:txBody>
      </p:sp>
      <p:sp>
        <p:nvSpPr>
          <p:cNvPr id="4" name="Slide Number Placeholder 3"/>
          <p:cNvSpPr>
            <a:spLocks noGrp="1"/>
          </p:cNvSpPr>
          <p:nvPr>
            <p:ph type="sldNum" sz="quarter" idx="11"/>
          </p:nvPr>
        </p:nvSpPr>
        <p:spPr/>
        <p:txBody>
          <a:bodyPr/>
          <a:lstStyle/>
          <a:p>
            <a:fld id="{F6EFC63E-F8D9-44BB-A462-AC735E845F95}" type="slidenum">
              <a:rPr lang="en-US" smtClean="0"/>
              <a:pPr/>
              <a:t>9</a:t>
            </a:fld>
            <a:endParaRPr lang="en-US"/>
          </a:p>
        </p:txBody>
      </p:sp>
      <p:pic>
        <p:nvPicPr>
          <p:cNvPr id="6" name="Picture 5" descr="https://lh5.googleusercontent.com/3976mzIKdW2IE-s_QglmTX8ZvNXm-IO8DwQdd5gjwxVm-QlZZCsJRAJdt5sx3O65xW7CKK1x_Asm_3khO2hVdBMizvvVaZviwLSQkpGwdyZNX5JfLdBHvElQvRlzSg"/>
          <p:cNvPicPr/>
          <p:nvPr/>
        </p:nvPicPr>
        <p:blipFill>
          <a:blip r:embed="rId3">
            <a:extLst>
              <a:ext uri="{28A0092B-C50C-407E-A947-70E740481C1C}">
                <a14:useLocalDpi xmlns:a14="http://schemas.microsoft.com/office/drawing/2010/main" val="0"/>
              </a:ext>
            </a:extLst>
          </a:blip>
          <a:srcRect/>
          <a:stretch>
            <a:fillRect/>
          </a:stretch>
        </p:blipFill>
        <p:spPr bwMode="auto">
          <a:xfrm>
            <a:off x="40173" y="2102871"/>
            <a:ext cx="6458803" cy="2026313"/>
          </a:xfrm>
          <a:prstGeom prst="rect">
            <a:avLst/>
          </a:prstGeom>
          <a:noFill/>
          <a:ln>
            <a:noFill/>
          </a:ln>
        </p:spPr>
      </p:pic>
      <p:sp>
        <p:nvSpPr>
          <p:cNvPr id="8" name="Chevron 7"/>
          <p:cNvSpPr/>
          <p:nvPr/>
        </p:nvSpPr>
        <p:spPr>
          <a:xfrm>
            <a:off x="1235282"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2075720"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0" name="Chevron 9"/>
          <p:cNvSpPr/>
          <p:nvPr/>
        </p:nvSpPr>
        <p:spPr>
          <a:xfrm>
            <a:off x="2920378"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1" name="Chevron 10"/>
          <p:cNvSpPr/>
          <p:nvPr/>
        </p:nvSpPr>
        <p:spPr>
          <a:xfrm>
            <a:off x="3762930"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2" name="Chevron 11"/>
          <p:cNvSpPr/>
          <p:nvPr/>
        </p:nvSpPr>
        <p:spPr>
          <a:xfrm>
            <a:off x="4615337"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3" name="Chevron 12"/>
          <p:cNvSpPr/>
          <p:nvPr/>
        </p:nvSpPr>
        <p:spPr>
          <a:xfrm>
            <a:off x="5467744"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4" name="Chevron 13"/>
          <p:cNvSpPr/>
          <p:nvPr/>
        </p:nvSpPr>
        <p:spPr>
          <a:xfrm>
            <a:off x="6312402"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5" name="Chevron 14"/>
          <p:cNvSpPr/>
          <p:nvPr/>
        </p:nvSpPr>
        <p:spPr>
          <a:xfrm>
            <a:off x="7164809" y="1031973"/>
            <a:ext cx="929898" cy="410706"/>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0" y="756105"/>
            <a:ext cx="1936238" cy="276999"/>
          </a:xfrm>
          <a:prstGeom prst="rect">
            <a:avLst/>
          </a:prstGeom>
          <a:noFill/>
        </p:spPr>
        <p:txBody>
          <a:bodyPr wrap="square" rtlCol="0">
            <a:spAutoFit/>
          </a:bodyPr>
          <a:lstStyle/>
          <a:p>
            <a:r>
              <a:rPr lang="en-US" sz="1200" dirty="0">
                <a:latin typeface="Arial" pitchFamily="34" charset="0"/>
                <a:cs typeface="Arial" pitchFamily="34" charset="0"/>
              </a:rPr>
              <a:t>Customer need/request</a:t>
            </a:r>
          </a:p>
        </p:txBody>
      </p:sp>
      <p:sp>
        <p:nvSpPr>
          <p:cNvPr id="18" name="TextBox 17"/>
          <p:cNvSpPr txBox="1"/>
          <p:nvPr/>
        </p:nvSpPr>
        <p:spPr>
          <a:xfrm>
            <a:off x="7928449" y="758611"/>
            <a:ext cx="830677" cy="276999"/>
          </a:xfrm>
          <a:prstGeom prst="rect">
            <a:avLst/>
          </a:prstGeom>
          <a:noFill/>
        </p:spPr>
        <p:txBody>
          <a:bodyPr wrap="none" rtlCol="0">
            <a:spAutoFit/>
          </a:bodyPr>
          <a:lstStyle/>
          <a:p>
            <a:r>
              <a:rPr lang="en-US" sz="1200" dirty="0">
                <a:latin typeface="Arial" pitchFamily="34" charset="0"/>
                <a:cs typeface="Arial" pitchFamily="34" charset="0"/>
              </a:rPr>
              <a:t>Delivered</a:t>
            </a:r>
          </a:p>
        </p:txBody>
      </p:sp>
      <p:sp>
        <p:nvSpPr>
          <p:cNvPr id="19" name="TextBox 18"/>
          <p:cNvSpPr txBox="1"/>
          <p:nvPr/>
        </p:nvSpPr>
        <p:spPr>
          <a:xfrm>
            <a:off x="28411" y="1603498"/>
            <a:ext cx="6714659" cy="338554"/>
          </a:xfrm>
          <a:prstGeom prst="rect">
            <a:avLst/>
          </a:prstGeom>
          <a:noFill/>
        </p:spPr>
        <p:txBody>
          <a:bodyPr wrap="none" rtlCol="0">
            <a:spAutoFit/>
          </a:bodyPr>
          <a:lstStyle/>
          <a:p>
            <a:r>
              <a:rPr lang="en-US" sz="1600" dirty="0" err="1">
                <a:latin typeface="Arial" pitchFamily="34" charset="0"/>
                <a:cs typeface="Arial" pitchFamily="34" charset="0"/>
              </a:rPr>
              <a:t>Alset’s</a:t>
            </a:r>
            <a:r>
              <a:rPr lang="en-US" sz="1600" dirty="0">
                <a:latin typeface="Arial" pitchFamily="34" charset="0"/>
                <a:cs typeface="Arial" pitchFamily="34" charset="0"/>
              </a:rPr>
              <a:t> Autonomous vehicle has several </a:t>
            </a:r>
            <a:r>
              <a:rPr lang="en-US" sz="1600" b="1" i="1" dirty="0">
                <a:latin typeface="Arial" pitchFamily="34" charset="0"/>
                <a:cs typeface="Arial" pitchFamily="34" charset="0"/>
              </a:rPr>
              <a:t>“value streamlets” </a:t>
            </a:r>
            <a:r>
              <a:rPr lang="en-US" sz="1600" dirty="0">
                <a:latin typeface="Arial" pitchFamily="34" charset="0"/>
                <a:cs typeface="Arial" pitchFamily="34" charset="0"/>
              </a:rPr>
              <a:t>to consider</a:t>
            </a:r>
          </a:p>
        </p:txBody>
      </p:sp>
      <p:grpSp>
        <p:nvGrpSpPr>
          <p:cNvPr id="16" name="Group 15">
            <a:extLst>
              <a:ext uri="{FF2B5EF4-FFF2-40B4-BE49-F238E27FC236}">
                <a16:creationId xmlns:a16="http://schemas.microsoft.com/office/drawing/2014/main" id="{4DDF0E4A-A29E-F444-AB09-F66CA84777C1}"/>
              </a:ext>
            </a:extLst>
          </p:cNvPr>
          <p:cNvGrpSpPr/>
          <p:nvPr/>
        </p:nvGrpSpPr>
        <p:grpSpPr>
          <a:xfrm>
            <a:off x="6342348" y="1772775"/>
            <a:ext cx="2518609" cy="1938992"/>
            <a:chOff x="6342348" y="1772775"/>
            <a:chExt cx="2518609" cy="1938992"/>
          </a:xfrm>
        </p:grpSpPr>
        <p:sp>
          <p:nvSpPr>
            <p:cNvPr id="5" name="TextBox 4">
              <a:extLst>
                <a:ext uri="{FF2B5EF4-FFF2-40B4-BE49-F238E27FC236}">
                  <a16:creationId xmlns:a16="http://schemas.microsoft.com/office/drawing/2014/main" id="{9EA358B2-5081-6D4F-B666-A53F4E3F9B4E}"/>
                </a:ext>
              </a:extLst>
            </p:cNvPr>
            <p:cNvSpPr txBox="1"/>
            <p:nvPr/>
          </p:nvSpPr>
          <p:spPr>
            <a:xfrm>
              <a:off x="6743070" y="2335802"/>
              <a:ext cx="2117887"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Arial" pitchFamily="34" charset="0"/>
                  <a:cs typeface="Arial" pitchFamily="34" charset="0"/>
                </a:rPr>
                <a:t>System Structure</a:t>
              </a:r>
            </a:p>
            <a:p>
              <a:pPr marL="285750" indent="-285750">
                <a:buFont typeface="Arial" panose="020B0604020202020204" pitchFamily="34" charset="0"/>
                <a:buChar char="•"/>
              </a:pPr>
              <a:r>
                <a:rPr lang="en-US" sz="1200" dirty="0">
                  <a:latin typeface="Arial" pitchFamily="34" charset="0"/>
                  <a:cs typeface="Arial" pitchFamily="34" charset="0"/>
                </a:rPr>
                <a:t>Information Flows</a:t>
              </a:r>
            </a:p>
            <a:p>
              <a:pPr marL="285750" indent="-285750">
                <a:buFont typeface="Arial" panose="020B0604020202020204" pitchFamily="34" charset="0"/>
                <a:buChar char="•"/>
              </a:pPr>
              <a:r>
                <a:rPr lang="en-US" sz="1200" dirty="0">
                  <a:latin typeface="Arial" pitchFamily="34" charset="0"/>
                  <a:cs typeface="Arial" pitchFamily="34" charset="0"/>
                </a:rPr>
                <a:t>Heterogenous Elements</a:t>
              </a:r>
            </a:p>
            <a:p>
              <a:pPr marL="285750" indent="-285750">
                <a:buFont typeface="Arial" panose="020B0604020202020204" pitchFamily="34" charset="0"/>
                <a:buChar char="•"/>
              </a:pPr>
              <a:r>
                <a:rPr lang="en-US" sz="1200" dirty="0">
                  <a:latin typeface="Arial" pitchFamily="34" charset="0"/>
                  <a:cs typeface="Arial" pitchFamily="34" charset="0"/>
                </a:rPr>
                <a:t>Emergent Behavior</a:t>
              </a:r>
            </a:p>
            <a:p>
              <a:pPr marL="285750" indent="-285750">
                <a:buFont typeface="Arial" panose="020B0604020202020204" pitchFamily="34" charset="0"/>
                <a:buChar char="•"/>
              </a:pPr>
              <a:r>
                <a:rPr lang="en-US" sz="1200" dirty="0">
                  <a:latin typeface="Arial" pitchFamily="34" charset="0"/>
                  <a:cs typeface="Arial" pitchFamily="34" charset="0"/>
                </a:rPr>
                <a:t>Multiple Interfaces</a:t>
              </a:r>
            </a:p>
            <a:p>
              <a:pPr marL="285750" indent="-285750">
                <a:buFont typeface="Arial" panose="020B0604020202020204" pitchFamily="34" charset="0"/>
                <a:buChar char="•"/>
              </a:pPr>
              <a:r>
                <a:rPr lang="en-US" sz="1200" dirty="0">
                  <a:latin typeface="Arial" pitchFamily="34" charset="0"/>
                  <a:cs typeface="Arial" pitchFamily="34" charset="0"/>
                </a:rPr>
                <a:t>Varying nomenclature</a:t>
              </a:r>
            </a:p>
          </p:txBody>
        </p:sp>
        <p:sp>
          <p:nvSpPr>
            <p:cNvPr id="7" name="TextBox 6">
              <a:extLst>
                <a:ext uri="{FF2B5EF4-FFF2-40B4-BE49-F238E27FC236}">
                  <a16:creationId xmlns:a16="http://schemas.microsoft.com/office/drawing/2014/main" id="{2821E180-3712-B246-8377-CFFEA9510B50}"/>
                </a:ext>
              </a:extLst>
            </p:cNvPr>
            <p:cNvSpPr txBox="1"/>
            <p:nvPr/>
          </p:nvSpPr>
          <p:spPr>
            <a:xfrm>
              <a:off x="6342348" y="1772775"/>
              <a:ext cx="699230" cy="1938992"/>
            </a:xfrm>
            <a:prstGeom prst="rect">
              <a:avLst/>
            </a:prstGeom>
            <a:noFill/>
          </p:spPr>
          <p:txBody>
            <a:bodyPr wrap="none" rtlCol="0">
              <a:spAutoFit/>
            </a:bodyPr>
            <a:lstStyle/>
            <a:p>
              <a:r>
                <a:rPr lang="en-US" sz="12000" dirty="0">
                  <a:latin typeface="Arial" pitchFamily="34" charset="0"/>
                  <a:cs typeface="Arial" pitchFamily="34" charset="0"/>
                </a:rPr>
                <a:t>{</a:t>
              </a:r>
            </a:p>
          </p:txBody>
        </p:sp>
      </p:grpSp>
    </p:spTree>
    <p:extLst>
      <p:ext uri="{BB962C8B-B14F-4D97-AF65-F5344CB8AC3E}">
        <p14:creationId xmlns:p14="http://schemas.microsoft.com/office/powerpoint/2010/main" val="2942602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3/6/2008 12:03:03 PM&quot;&gt;&lt;Slide id=&quot;335&quot; dur=&quot;.609375&quot;/&gt;&lt;Slide id=&quot;337&quot; dur=&quot;13.53516&quot;/&gt;&lt;Slide id=&quot;335&quot; dur=&quot;.765625&quot;/&gt;&lt;Slide id=&quot;337&quot; dur=&quot;4.699219&quot;/&gt;&lt;Slide id=&quot;312&quot; dur=&quot;2.902344&quot;/&gt;&lt;Slide id=&quot;313&quot; dur=&quot;7.195313&quot;/&gt;&lt;Slide id=&quot;316&quot; dur=&quot;10.69141&quot;/&gt;&lt;Slide id=&quot;317&quot; dur=&quot;1.734375&quot;/&gt;&lt;Slide id=&quot;336&quot; dur=&quot;1.703125&quot;/&gt;&lt;Slide id=&quot;338&quot; dur=&quot;1&quot;/&gt;&lt;/Timings&gt;&lt;/WMTools&gt;"/>
</p:tagLst>
</file>

<file path=ppt/theme/theme1.xml><?xml version="1.0" encoding="utf-8"?>
<a:theme xmlns:a="http://schemas.openxmlformats.org/drawingml/2006/main" name="2010_ES_Symposium_speaker_template">
  <a:themeElements>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fontScheme name="Default Design">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defRPr sz="1600" dirty="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010_ES_Symposium_speaker_template">
  <a:themeElements>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fontScheme name="Default Design">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defRPr sz="1600" dirty="0">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005DAA"/>
        </a:accent1>
        <a:accent2>
          <a:srgbClr val="CC0000"/>
        </a:accent2>
        <a:accent3>
          <a:srgbClr val="FFFFFF"/>
        </a:accent3>
        <a:accent4>
          <a:srgbClr val="000000"/>
        </a:accent4>
        <a:accent5>
          <a:srgbClr val="AAB6D2"/>
        </a:accent5>
        <a:accent6>
          <a:srgbClr val="B90000"/>
        </a:accent6>
        <a:hlink>
          <a:srgbClr val="4FAFFF"/>
        </a:hlink>
        <a:folHlink>
          <a:srgbClr val="0096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BFAD0523E0E04F9C978F252E174EB5" ma:contentTypeVersion="2" ma:contentTypeDescription="Create a new document." ma:contentTypeScope="" ma:versionID="909a8b1bbd6dfd99fc4dc75e9f76def6">
  <xsd:schema xmlns:xsd="http://www.w3.org/2001/XMLSchema" xmlns:p="http://schemas.microsoft.com/office/2006/metadata/properties" xmlns:ns1="http://schemas.microsoft.com/sharepoint/v3" xmlns:ns2="1d0b8cb3-aa83-4693-8ed8-921db5261100" targetNamespace="http://schemas.microsoft.com/office/2006/metadata/properties" ma:root="true" ma:fieldsID="efb8abff4c4984524ef849a4d6ca59b3" ns1:_="" ns2:_="">
    <xsd:import namespace="http://schemas.microsoft.com/sharepoint/v3"/>
    <xsd:import namespace="1d0b8cb3-aa83-4693-8ed8-921db5261100"/>
    <xsd:element name="properties">
      <xsd:complexType>
        <xsd:sequence>
          <xsd:element name="documentManagement">
            <xsd:complexType>
              <xsd:all>
                <xsd:element ref="ns1:TccCheckboxes" minOccurs="0"/>
                <xsd:element ref="ns2:TccDocLibTracker"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TccCheckboxes" ma:index="8" nillable="true" ma:displayName="Select / Unselect All" ma:hidden="true" ma:internalName="TccCheckboxes" ma:readOnly="true">
      <xsd:simpleType>
        <xsd:restriction base="dms:Unknown"/>
      </xsd:simpleType>
    </xsd:element>
  </xsd:schema>
  <xsd:schema xmlns:xsd="http://www.w3.org/2001/XMLSchema" xmlns:dms="http://schemas.microsoft.com/office/2006/documentManagement/types" targetNamespace="1d0b8cb3-aa83-4693-8ed8-921db5261100" elementFormDefault="qualified">
    <xsd:import namespace="http://schemas.microsoft.com/office/2006/documentManagement/types"/>
    <xsd:element name="TccDocLibTracker" ma:index="9" nillable="true" ma:displayName="TccDocLibTracker" ma:hidden="true" ma:internalName="TccDocLibTracker"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24371-FCCF-4291-9842-78162D9936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0b8cb3-aa83-4693-8ed8-921db5261100"/>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BE1F223-25B0-4D54-9926-70D2326D3C8B}">
  <ds:schemaRef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1d0b8cb3-aa83-4693-8ed8-921db5261100"/>
    <ds:schemaRef ds:uri="http://schemas.microsoft.com/sharepoint/v3"/>
    <ds:schemaRef ds:uri="http://purl.org/dc/terms/"/>
  </ds:schemaRefs>
</ds:datastoreItem>
</file>

<file path=customXml/itemProps3.xml><?xml version="1.0" encoding="utf-8"?>
<ds:datastoreItem xmlns:ds="http://schemas.openxmlformats.org/officeDocument/2006/customXml" ds:itemID="{90C938AE-098B-41A7-AE79-C0031365C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2010_ES_Symposium_speaker_template</Template>
  <TotalTime>4030</TotalTime>
  <Words>2085</Words>
  <Application>Microsoft Macintosh PowerPoint</Application>
  <PresentationFormat>On-screen Show (16:9)</PresentationFormat>
  <Paragraphs>218</Paragraphs>
  <Slides>17</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Arial Narrow</vt:lpstr>
      <vt:lpstr>Calibri</vt:lpstr>
      <vt:lpstr>Tahoma</vt:lpstr>
      <vt:lpstr>Times New Roman</vt:lpstr>
      <vt:lpstr>2010_ES_Symposium_speaker_template</vt:lpstr>
      <vt:lpstr>1_2010_ES_Symposium_speaker_template</vt:lpstr>
      <vt:lpstr>From Value Streams to Agile Teams </vt:lpstr>
      <vt:lpstr>Introductions</vt:lpstr>
      <vt:lpstr>Industrial DevOps Applied</vt:lpstr>
      <vt:lpstr>Problem statement for large organizations</vt:lpstr>
      <vt:lpstr>Industrial DevOps Principles</vt:lpstr>
      <vt:lpstr>Example: Autonomous Vehicle</vt:lpstr>
      <vt:lpstr>Continuing the Industrial DevOps journey</vt:lpstr>
      <vt:lpstr>Scenario: Alset Transport</vt:lpstr>
      <vt:lpstr>Alset Value Stream Identification (System Context)</vt:lpstr>
      <vt:lpstr>Alset Value Stream Identification (Cultural Context) </vt:lpstr>
      <vt:lpstr>Architect the Product (System Context)</vt:lpstr>
      <vt:lpstr>Architect the Culture (Cultural Context)  </vt:lpstr>
      <vt:lpstr>Help We Are Looking For</vt:lpstr>
      <vt:lpstr>Contributors</vt:lpstr>
      <vt:lpstr>Summary</vt:lpstr>
      <vt:lpstr>PowerPoint Presentation</vt:lpstr>
      <vt:lpstr>Build the Talent through Continuous Learning</vt:lpstr>
    </vt:vector>
  </TitlesOfParts>
  <Company>Northrop Grumman Corporation</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jeffrhe</dc:creator>
  <cp:keywords>Unrestricted</cp:keywords>
  <cp:lastModifiedBy>Yeman,Robin</cp:lastModifiedBy>
  <cp:revision>756</cp:revision>
  <dcterms:created xsi:type="dcterms:W3CDTF">2010-08-18T20:02:40Z</dcterms:created>
  <dcterms:modified xsi:type="dcterms:W3CDTF">2020-06-13T22:39:36Z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0x0101007EBFAD0523E0E04F9C978F252E174EB5</vt:lpwstr>
  </property>
  <property fmtid="{D5CDD505-2E9C-101B-9397-08002B2CF9AE}" pid="3" name="LM SIP Document Sensitivity">
    <vt:lpwstr/>
  </property>
  <property fmtid="{D5CDD505-2E9C-101B-9397-08002B2CF9AE}" pid="4" name="Document Author">
    <vt:lpwstr>ACCT04\rmassey</vt:lpwstr>
  </property>
  <property fmtid="{D5CDD505-2E9C-101B-9397-08002B2CF9AE}" pid="5" name="Document Sensitivity">
    <vt:lpwstr>1</vt:lpwstr>
  </property>
  <property fmtid="{D5CDD505-2E9C-101B-9397-08002B2CF9AE}" pid="6" name="ThirdParty">
    <vt:lpwstr/>
  </property>
  <property fmtid="{D5CDD505-2E9C-101B-9397-08002B2CF9AE}" pid="7" name="OCI Restriction">
    <vt:bool>false</vt:bool>
  </property>
  <property fmtid="{D5CDD505-2E9C-101B-9397-08002B2CF9AE}" pid="8" name="OCI Additional Info">
    <vt:lpwstr/>
  </property>
  <property fmtid="{D5CDD505-2E9C-101B-9397-08002B2CF9AE}" pid="9" name="Allow Header Overwrite">
    <vt:bool>true</vt:bool>
  </property>
  <property fmtid="{D5CDD505-2E9C-101B-9397-08002B2CF9AE}" pid="10" name="Allow Footer Overwrite">
    <vt:bool>true</vt:bool>
  </property>
  <property fmtid="{D5CDD505-2E9C-101B-9397-08002B2CF9AE}" pid="11" name="Multiple Selected">
    <vt:lpwstr>-1</vt:lpwstr>
  </property>
  <property fmtid="{D5CDD505-2E9C-101B-9397-08002B2CF9AE}" pid="12" name="SIPLongWording">
    <vt:lpwstr>_x000d_
_x000d_
</vt:lpwstr>
  </property>
  <property fmtid="{D5CDD505-2E9C-101B-9397-08002B2CF9AE}" pid="13" name="checkedProgramsCount">
    <vt:i4>0</vt:i4>
  </property>
  <property fmtid="{D5CDD505-2E9C-101B-9397-08002B2CF9AE}" pid="14" name="ExpCountry">
    <vt:lpwstr/>
  </property>
</Properties>
</file>